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7" r:id="rId2"/>
    <p:sldId id="418" r:id="rId3"/>
    <p:sldId id="421" r:id="rId4"/>
    <p:sldId id="426" r:id="rId5"/>
    <p:sldId id="428" r:id="rId6"/>
    <p:sldId id="429" r:id="rId7"/>
    <p:sldId id="430" r:id="rId8"/>
    <p:sldId id="431" r:id="rId9"/>
    <p:sldId id="432" r:id="rId10"/>
    <p:sldId id="425" r:id="rId11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08080"/>
    <a:srgbClr val="008000"/>
    <a:srgbClr val="333399"/>
    <a:srgbClr val="FF0066"/>
    <a:srgbClr val="FF33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84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F4C53A-F4B7-46A4-95F1-CB7DCB5DD281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666D0D-4B71-41D3-83B4-F1C54E66F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552F62B-1851-4AE2-999A-E3DE52333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B2FC8-29CB-4D0E-814B-65E9D2D5D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84C6-3F15-45C0-A216-6E16B5D12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8497-40EB-48E1-B8E0-0BE901062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4C9C4-9BB9-4D86-8FB0-A066AC3B4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3A93E-E560-466D-9952-B1C78CD86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766B7-9951-42FB-896D-8A951BA80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ED86C-0E1B-4D2C-8858-DCF7DF4CA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19094-8455-4245-92CE-153955F50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C816-41DE-40CA-85A7-3A8B38F97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BDE7-B6D6-402A-874C-F8C12C3A5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F1F30-EC00-4A7F-9BBC-C45204C6A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76F9-0E48-4666-8CFF-56C930CE2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206F-C777-4967-AEDA-8EBAC0144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B6795-D3D4-491E-BEC0-FEE72B899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2A8EE85-8D95-4DD9-9838-85C54D1FB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  <p:sldLayoutId id="214748365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sz="2800" b="1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642938" y="2143125"/>
            <a:ext cx="8072437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>
              <a:latin typeface="Calibri" pitchFamily="34" charset="0"/>
            </a:endParaRP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«Обеспечение конкурентной среды, в рамках предоставления государственной поддержки НКО</a:t>
            </a:r>
            <a:r>
              <a:rPr lang="ru-RU" sz="3200">
                <a:latin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endParaRPr lang="ru-RU" sz="3200" b="1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Псковской области</a:t>
            </a:r>
          </a:p>
          <a:p>
            <a:pPr algn="r"/>
            <a:r>
              <a:rPr lang="ru-RU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Главный государственный инспектор</a:t>
            </a:r>
          </a:p>
          <a:p>
            <a:pPr algn="r"/>
            <a:r>
              <a:rPr lang="ru-RU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Бойко Татьяна Викторовна</a:t>
            </a:r>
          </a:p>
          <a:p>
            <a:pPr algn="r"/>
            <a:endParaRPr lang="ru-RU" sz="3600" b="1">
              <a:solidFill>
                <a:srgbClr val="00808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en-US" sz="1400" smtClean="0">
              <a:ea typeface="ＭＳ Ｐゴシック"/>
              <a:cs typeface="ＭＳ Ｐゴシック"/>
            </a:endParaRPr>
          </a:p>
          <a:p>
            <a:pPr algn="ctr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  <a:ea typeface="ＭＳ Ｐゴシック"/>
                <a:cs typeface="ＭＳ Ｐゴシック"/>
              </a:rPr>
              <a:t>Спасибо за внимание</a:t>
            </a:r>
            <a:r>
              <a:rPr lang="en-US" sz="2400" b="1" smtClean="0">
                <a:latin typeface="Times New Roman" pitchFamily="18" charset="0"/>
                <a:ea typeface="ＭＳ Ｐゴシック"/>
                <a:cs typeface="ＭＳ Ｐゴシック"/>
              </a:rPr>
              <a:t>!</a:t>
            </a:r>
            <a:endParaRPr lang="ru-RU" sz="2400" b="1" smtClean="0">
              <a:latin typeface="Times New Roman" pitchFamily="18" charset="0"/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</a:pPr>
            <a:endParaRPr lang="ru-RU" sz="2400" b="1" smtClean="0">
              <a:latin typeface="Times New Roman" pitchFamily="18" charset="0"/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</a:pPr>
            <a:endParaRPr lang="ru-RU" sz="2400" smtClean="0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</a:pPr>
            <a:endParaRPr lang="ru-RU" sz="1400" smtClean="0">
              <a:ea typeface="ＭＳ Ｐゴシック"/>
              <a:cs typeface="ＭＳ Ｐゴシック"/>
            </a:endParaRPr>
          </a:p>
          <a:p>
            <a:pPr algn="ctr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ea typeface="ＭＳ Ｐゴシック"/>
                <a:cs typeface="ＭＳ Ｐゴシック"/>
              </a:rPr>
              <a:t>Управление Федеральной </a:t>
            </a:r>
          </a:p>
          <a:p>
            <a:pPr algn="ctr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ea typeface="ＭＳ Ｐゴシック"/>
                <a:cs typeface="ＭＳ Ｐゴシック"/>
              </a:rPr>
              <a:t>антимонопольной службы </a:t>
            </a:r>
          </a:p>
          <a:p>
            <a:pPr algn="ctr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ea typeface="ＭＳ Ｐゴシック"/>
                <a:cs typeface="ＭＳ Ｐゴシック"/>
              </a:rPr>
              <a:t>по Псковской области</a:t>
            </a:r>
          </a:p>
          <a:p>
            <a:pPr algn="ctr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ea typeface="ＭＳ Ｐゴシック"/>
                <a:cs typeface="ＭＳ Ｐゴシック"/>
              </a:rPr>
              <a:t>Адрес: 180017, г. Псков, ул. Кузнецкая, д. 13 </a:t>
            </a:r>
          </a:p>
          <a:p>
            <a:pPr algn="ctr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  <a:ea typeface="ＭＳ Ｐゴシック"/>
                <a:cs typeface="ＭＳ Ｐゴシック"/>
              </a:rPr>
              <a:t>Телефон/факс: 8(8112)66-55-53</a:t>
            </a:r>
            <a:br>
              <a:rPr lang="ru-RU" sz="2000" b="1" smtClean="0">
                <a:latin typeface="Times New Roman" pitchFamily="18" charset="0"/>
                <a:ea typeface="ＭＳ Ｐゴシック"/>
                <a:cs typeface="ＭＳ Ｐゴシック"/>
              </a:rPr>
            </a:br>
            <a:r>
              <a:rPr lang="ru-RU" sz="2000" b="1" smtClean="0">
                <a:latin typeface="Times New Roman" pitchFamily="18" charset="0"/>
                <a:ea typeface="ＭＳ Ｐゴシック"/>
                <a:cs typeface="ＭＳ Ｐゴシック"/>
              </a:rPr>
              <a:t>E-mail:to60@fas.</a:t>
            </a:r>
            <a:r>
              <a:rPr lang="en-US" sz="2000" b="1" smtClean="0">
                <a:latin typeface="Times New Roman" pitchFamily="18" charset="0"/>
                <a:ea typeface="ＭＳ Ｐゴシック"/>
                <a:cs typeface="ＭＳ Ｐゴシック"/>
              </a:rPr>
              <a:t>gov.ru</a:t>
            </a:r>
            <a:r>
              <a:rPr lang="ru-RU" sz="2000" b="1" smtClean="0"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</a:p>
          <a:p>
            <a:pPr algn="r">
              <a:lnSpc>
                <a:spcPct val="80000"/>
              </a:lnSpc>
            </a:pPr>
            <a:endParaRPr lang="ru-RU" sz="2000" b="1" smtClean="0">
              <a:latin typeface="Times New Roman" pitchFamily="18" charset="0"/>
              <a:ea typeface="ＭＳ Ｐゴシック"/>
              <a:cs typeface="ＭＳ Ｐゴシック"/>
            </a:endParaRPr>
          </a:p>
          <a:p>
            <a:pPr algn="r">
              <a:lnSpc>
                <a:spcPct val="80000"/>
              </a:lnSpc>
            </a:pPr>
            <a:r>
              <a:rPr lang="ru-RU" sz="1400" smtClean="0">
                <a:ea typeface="ＭＳ Ｐゴシック"/>
                <a:cs typeface="ＭＳ Ｐゴシック"/>
              </a:rPr>
              <a:t> </a:t>
            </a:r>
            <a:endParaRPr lang="ru-RU" sz="1000" smtClean="0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4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281987" cy="503237"/>
          </a:xfrm>
        </p:spPr>
        <p:txBody>
          <a:bodyPr/>
          <a:lstStyle/>
          <a:p>
            <a:pPr algn="r"/>
            <a:r>
              <a:rPr lang="ru-RU" sz="2800" smtClean="0">
                <a:latin typeface="Times New Roman" pitchFamily="18" charset="0"/>
                <a:ea typeface="ＭＳ Ｐゴシック"/>
                <a:cs typeface="ＭＳ Ｐゴシック"/>
              </a:rPr>
              <a:t>Нормативно-правовые акты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  <a:ea typeface="ＭＳ Ｐゴシック"/>
                <a:cs typeface="Times New Roman" pitchFamily="18" charset="0"/>
              </a:rPr>
              <a:t>Федеральный закон  от</a:t>
            </a:r>
            <a:r>
              <a:rPr lang="ru-RU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ea typeface="ＭＳ Ｐゴシック"/>
                <a:cs typeface="Times New Roman" pitchFamily="18" charset="0"/>
              </a:rPr>
              <a:t>12.01.1996 № 7-ФЗ</a:t>
            </a:r>
            <a:r>
              <a:rPr lang="ru-RU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«О некоммерческих организациях»;</a:t>
            </a: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  <a:ea typeface="ＭＳ Ｐゴシック"/>
                <a:cs typeface="Times New Roman" pitchFamily="18" charset="0"/>
              </a:rPr>
              <a:t>Закон Псковской области от 02.03.2012 № 1136-ОЗ</a:t>
            </a:r>
            <a:r>
              <a:rPr lang="ru-RU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«О государственной поддержке социально ориентированных некоммерческих организаций на территории Псковской области»;</a:t>
            </a: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  <a:ea typeface="ＭＳ Ｐゴシック"/>
                <a:cs typeface="Times New Roman" pitchFamily="18" charset="0"/>
              </a:rPr>
              <a:t>Постановление Администрации Псковской области от 05.07.2012 № 345</a:t>
            </a:r>
            <a:r>
              <a:rPr lang="ru-RU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«О порядке предоставления субсидий социально ориентированным некоммерческим организациям на реализацию социальных проектов на территории Псковской области»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AA2D41-A4A0-4032-86B6-8E689B336FD6}" type="slidenum">
              <a:rPr lang="ru-RU" smtClean="0">
                <a:latin typeface="Arial" charset="0"/>
                <a:ea typeface="ＭＳ Ｐゴシック"/>
                <a:cs typeface="ＭＳ Ｐゴシック"/>
              </a:rPr>
              <a:pPr/>
              <a:t>2</a:t>
            </a:fld>
            <a:endParaRPr 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pPr algn="r"/>
            <a:r>
              <a:rPr lang="ru-RU" sz="2800" smtClean="0">
                <a:latin typeface="Times New Roman" pitchFamily="18" charset="0"/>
                <a:ea typeface="ＭＳ Ｐゴシック"/>
                <a:cs typeface="ＭＳ Ｐゴシック"/>
              </a:rPr>
              <a:t>Проблемы НКО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- установление критериев отбора заявок на предоставление субсидий не установленных нормами федерального законодательства;</a:t>
            </a:r>
          </a:p>
          <a:p>
            <a:pPr algn="just">
              <a:buFontTx/>
              <a:buChar char="-"/>
            </a:pPr>
            <a:r>
              <a:rPr lang="ru-RU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необходимостью предоставления документов сверх установленных в нормативных правовых актах субъекта РФ;</a:t>
            </a:r>
          </a:p>
          <a:p>
            <a:pPr algn="just">
              <a:buFontTx/>
              <a:buChar char="-"/>
            </a:pPr>
            <a:r>
              <a:rPr lang="ru-RU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нарушение сроков подачи заявок на участие в конкурсных процедурах на предоставление субсидий;</a:t>
            </a:r>
          </a:p>
          <a:p>
            <a:pPr algn="just">
              <a:buFontTx/>
              <a:buChar char="-"/>
            </a:pPr>
            <a:r>
              <a:rPr lang="ru-RU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недоступность информации;</a:t>
            </a:r>
          </a:p>
          <a:p>
            <a:pPr algn="just">
              <a:buFontTx/>
              <a:buChar char="-"/>
            </a:pPr>
            <a:r>
              <a:rPr lang="ru-RU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- и т.д.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E7E32A-6D08-47B5-86E8-451508F15620}" type="slidenum">
              <a:rPr lang="ru-RU" smtClean="0">
                <a:latin typeface="Arial" charset="0"/>
                <a:ea typeface="ＭＳ Ｐゴシック"/>
                <a:cs typeface="ＭＳ Ｐゴシック"/>
              </a:rPr>
              <a:pPr/>
              <a:t>3</a:t>
            </a:fld>
            <a:endParaRPr 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pPr algn="r"/>
            <a:r>
              <a:rPr lang="ru-RU" sz="2800" smtClean="0">
                <a:latin typeface="Times New Roman" pitchFamily="18" charset="0"/>
                <a:ea typeface="ＭＳ Ｐゴシック"/>
                <a:cs typeface="ＭＳ Ｐゴシック"/>
              </a:rPr>
              <a:t>Антимонопольное законодательство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mtClean="0">
                <a:ea typeface="ＭＳ Ｐゴシック"/>
                <a:cs typeface="ＭＳ Ｐゴシック"/>
              </a:rPr>
              <a:t>Федеральный закон от 26.07.2006 г. № 135-ФЗ «О защите конкуренции», </a:t>
            </a:r>
            <a:r>
              <a:rPr lang="ru-RU" b="1" smtClean="0">
                <a:ea typeface="ＭＳ Ｐゴシック"/>
                <a:cs typeface="ＭＳ Ｐゴシック"/>
              </a:rPr>
              <a:t>А ИМЕННО:</a:t>
            </a:r>
          </a:p>
          <a:p>
            <a:pPr algn="ctr"/>
            <a:endParaRPr lang="ru-RU" b="1" smtClean="0">
              <a:ea typeface="ＭＳ Ｐゴシック"/>
              <a:cs typeface="ＭＳ Ｐゴシック"/>
            </a:endParaRPr>
          </a:p>
          <a:p>
            <a:pPr algn="ctr">
              <a:buFontTx/>
              <a:buNone/>
            </a:pPr>
            <a:r>
              <a:rPr lang="ru-RU" smtClean="0">
                <a:latin typeface="Times New Roman" pitchFamily="18" charset="0"/>
                <a:ea typeface="ＭＳ Ｐゴシック"/>
                <a:cs typeface="ＭＳ Ｐゴシック"/>
              </a:rPr>
              <a:t>1. Ст. 15 «Запрет на ограничивающие конкуренцию акты и действия (бездействие)……………..»</a:t>
            </a:r>
          </a:p>
          <a:p>
            <a:pPr algn="ctr">
              <a:buFontTx/>
              <a:buNone/>
            </a:pPr>
            <a:endParaRPr lang="ru-RU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/>
          <a:lstStyle/>
          <a:p>
            <a:r>
              <a:rPr lang="ru-RU" sz="2800" smtClean="0">
                <a:ea typeface="ＭＳ Ｐゴシック"/>
                <a:cs typeface="ＭＳ Ｐゴシック"/>
              </a:rPr>
              <a:t>Поддержка  НКО Антимонопольным органом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mtClean="0">
                <a:ea typeface="ＭＳ Ｐゴシック"/>
                <a:cs typeface="ＭＳ Ｐゴシック"/>
              </a:rPr>
              <a:t>Обращаемся в Антимонопольный орган по </a:t>
            </a:r>
            <a:r>
              <a:rPr lang="ru-RU" b="1" smtClean="0">
                <a:ea typeface="ＭＳ Ｐゴシック"/>
                <a:cs typeface="ＭＳ Ｐゴシック"/>
              </a:rPr>
              <a:t>ст.15</a:t>
            </a:r>
            <a:r>
              <a:rPr lang="ru-RU" smtClean="0">
                <a:ea typeface="ＭＳ Ｐゴシック"/>
                <a:cs typeface="ＭＳ Ｐゴシック"/>
              </a:rPr>
              <a:t>, ЕСЛИ: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ea typeface="ＭＳ Ｐゴシック"/>
                <a:cs typeface="ＭＳ Ｐゴシック"/>
              </a:rPr>
              <a:t>1. не опубликование информации в официальных источниках информации </a:t>
            </a:r>
            <a:endParaRPr lang="ru-RU" sz="2400" b="1" smtClean="0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</a:pPr>
            <a:r>
              <a:rPr lang="ru-RU" sz="2400" smtClean="0">
                <a:ea typeface="ＭＳ Ｐゴシック"/>
                <a:cs typeface="ＭＳ Ｐゴシック"/>
              </a:rPr>
              <a:t>2. не указаны все условия участия в конкурсных процедурах</a:t>
            </a:r>
            <a:r>
              <a:rPr lang="ru-RU" sz="2400" b="1" smtClean="0">
                <a:ea typeface="ＭＳ Ｐゴシック"/>
                <a:cs typeface="ＭＳ Ｐゴシック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ea typeface="ＭＳ Ｐゴシック"/>
                <a:cs typeface="ＭＳ Ｐゴシック"/>
              </a:rPr>
              <a:t>3. предъявление дополнительных требований к документам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ea typeface="ＭＳ Ｐゴシック"/>
                <a:cs typeface="ＭＳ Ｐゴシック"/>
              </a:rPr>
              <a:t>4. нарушен порядок рассмотрения заявки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ea typeface="ＭＳ Ｐゴシック"/>
                <a:cs typeface="ＭＳ Ｐゴシック"/>
              </a:rPr>
              <a:t>5.нарушение порядка определения победителя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ea typeface="ＭＳ Ｐゴシック"/>
                <a:cs typeface="ＭＳ Ｐゴシック"/>
              </a:rPr>
              <a:t>6. бездействие органов власти по предоставлению государственной поддержки </a:t>
            </a:r>
            <a:endParaRPr lang="ru-RU" sz="2400" b="1" smtClean="0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</a:pPr>
            <a:endParaRPr lang="ru-RU" sz="2400" b="1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pPr algn="r"/>
            <a:r>
              <a:rPr lang="ru-RU" sz="2800" smtClean="0">
                <a:latin typeface="Times New Roman" pitchFamily="18" charset="0"/>
                <a:ea typeface="ＭＳ Ｐゴシック"/>
                <a:cs typeface="ＭＳ Ｐゴシック"/>
              </a:rPr>
              <a:t>Антимонопольное законодательство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mtClean="0">
              <a:ea typeface="ＭＳ Ｐゴシック"/>
              <a:cs typeface="ＭＳ Ｐゴシック"/>
            </a:endParaRPr>
          </a:p>
          <a:p>
            <a:pPr algn="ctr">
              <a:buFontTx/>
              <a:buNone/>
            </a:pPr>
            <a:endParaRPr lang="ru-RU" smtClean="0">
              <a:ea typeface="ＭＳ Ｐゴシック"/>
              <a:cs typeface="ＭＳ Ｐゴシック"/>
            </a:endParaRPr>
          </a:p>
          <a:p>
            <a:pPr algn="ctr">
              <a:buFontTx/>
              <a:buNone/>
            </a:pPr>
            <a:r>
              <a:rPr lang="en-US" smtClean="0">
                <a:ea typeface="ＭＳ Ｐゴシック"/>
                <a:cs typeface="ＭＳ Ｐゴシック"/>
              </a:rPr>
              <a:t>2</a:t>
            </a:r>
            <a:r>
              <a:rPr lang="ru-RU" smtClean="0">
                <a:ea typeface="ＭＳ Ｐゴシック"/>
                <a:cs typeface="ＭＳ Ｐゴシック"/>
              </a:rPr>
              <a:t>. Ст.14 Запрет на недобросовестную конкуренцию</a:t>
            </a:r>
          </a:p>
          <a:p>
            <a:pPr algn="just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/>
          <a:lstStyle/>
          <a:p>
            <a:pPr algn="r"/>
            <a:r>
              <a:rPr lang="ru-RU" sz="2800" smtClean="0">
                <a:ea typeface="ＭＳ Ｐゴシック"/>
                <a:cs typeface="ＭＳ Ｐゴシック"/>
              </a:rPr>
              <a:t>Поддержка НКО Антимонопольным органом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ea typeface="ＭＳ Ｐゴシック"/>
                <a:cs typeface="ＭＳ Ｐゴシック"/>
              </a:rPr>
              <a:t>Обращаемся в Антимонопольный орган по </a:t>
            </a:r>
            <a:r>
              <a:rPr lang="ru-RU" b="1" smtClean="0">
                <a:ea typeface="ＭＳ Ｐゴシック"/>
                <a:cs typeface="ＭＳ Ｐゴシック"/>
              </a:rPr>
              <a:t>ст.14</a:t>
            </a:r>
            <a:r>
              <a:rPr lang="ru-RU" smtClean="0">
                <a:ea typeface="ＭＳ Ｐゴシック"/>
                <a:cs typeface="ＭＳ Ｐゴシック"/>
              </a:rPr>
              <a:t>, ЕСЛИ:</a:t>
            </a:r>
          </a:p>
          <a:p>
            <a:endParaRPr lang="ru-RU" smtClean="0">
              <a:ea typeface="ＭＳ Ｐゴシック"/>
              <a:cs typeface="ＭＳ Ｐゴシック"/>
            </a:endParaRPr>
          </a:p>
          <a:p>
            <a:r>
              <a:rPr lang="ru-RU" sz="2400" smtClean="0">
                <a:ea typeface="ＭＳ Ｐゴシック"/>
                <a:cs typeface="ＭＳ Ｐゴシック"/>
              </a:rPr>
              <a:t>Один или несколько участников конкурса предоставили не достоверные сведения о себе, о проекте и т.д., при этом получили государственную поддержку</a:t>
            </a:r>
          </a:p>
          <a:p>
            <a:endParaRPr lang="ru-RU" sz="24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pPr algn="r"/>
            <a:r>
              <a:rPr lang="ru-RU" sz="2800" smtClean="0">
                <a:latin typeface="Times New Roman" pitchFamily="18" charset="0"/>
                <a:ea typeface="ＭＳ Ｐゴシック"/>
                <a:cs typeface="ＭＳ Ｐゴシック"/>
              </a:rPr>
              <a:t>Антимонопольное законодательство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mtClean="0">
                <a:ea typeface="ＭＳ Ｐゴシック"/>
                <a:cs typeface="ＭＳ Ｐゴシック"/>
              </a:rPr>
              <a:t>Ст.16 «Запрет на ограничивающие конкуренцию соглашения или согласованные действия федеральных органов исполнительной власти, органов государственной власти субъектов Российской Федерации……..,»</a:t>
            </a:r>
          </a:p>
          <a:p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algn="r"/>
            <a:r>
              <a:rPr lang="ru-RU" sz="2800" smtClean="0">
                <a:ea typeface="ＭＳ Ｐゴシック"/>
                <a:cs typeface="ＭＳ Ｐゴシック"/>
              </a:rPr>
              <a:t>Поддержка НКО Антимонопольным органом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ea typeface="ＭＳ Ｐゴシック"/>
                <a:cs typeface="ＭＳ Ｐゴシック"/>
              </a:rPr>
              <a:t>Обращаемся в Антимонопольный орган по </a:t>
            </a:r>
            <a:r>
              <a:rPr lang="ru-RU" b="1" smtClean="0">
                <a:ea typeface="ＭＳ Ｐゴシック"/>
                <a:cs typeface="ＭＳ Ｐゴシック"/>
              </a:rPr>
              <a:t>ст.16</a:t>
            </a:r>
            <a:r>
              <a:rPr lang="ru-RU" smtClean="0">
                <a:ea typeface="ＭＳ Ｐゴシック"/>
                <a:cs typeface="ＭＳ Ｐゴシック"/>
              </a:rPr>
              <a:t>, ЕСЛИ:</a:t>
            </a:r>
          </a:p>
          <a:p>
            <a:endParaRPr lang="ru-RU" smtClean="0">
              <a:ea typeface="ＭＳ Ｐゴシック"/>
              <a:cs typeface="ＭＳ Ｐゴシック"/>
            </a:endParaRPr>
          </a:p>
          <a:p>
            <a:r>
              <a:rPr lang="ru-RU" sz="2400" smtClean="0">
                <a:ea typeface="ＭＳ Ｐゴシック"/>
                <a:cs typeface="ＭＳ Ｐゴシック"/>
              </a:rPr>
              <a:t>Вам стало известно, что участник или участники конкурсных процедур не соответствует критериям отбора заявки или не представил заявку и т.д., при этом государственную поддержку получил (получили)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20445</TotalTime>
  <Words>309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ＭＳ Ｐゴシック</vt:lpstr>
      <vt:lpstr>Calibri</vt:lpstr>
      <vt:lpstr>Times New Roman</vt:lpstr>
      <vt:lpstr>Оформление по умолчанию</vt:lpstr>
      <vt:lpstr>Оформление по умолчанию</vt:lpstr>
      <vt:lpstr>Слайд 1</vt:lpstr>
      <vt:lpstr>Нормативно-правовые акты</vt:lpstr>
      <vt:lpstr>Проблемы НКО</vt:lpstr>
      <vt:lpstr>Антимонопольное законодательство</vt:lpstr>
      <vt:lpstr>Поддержка  НКО Антимонопольным органом</vt:lpstr>
      <vt:lpstr>Антимонопольное законодательство</vt:lpstr>
      <vt:lpstr>Поддержка НКО Антимонопольным органом</vt:lpstr>
      <vt:lpstr>Антимонопольное законодательство</vt:lpstr>
      <vt:lpstr>Поддержка НКО Антимонопольным органом</vt:lpstr>
      <vt:lpstr>Слайд 10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to60-Boiko</cp:lastModifiedBy>
  <cp:revision>1742</cp:revision>
  <cp:lastPrinted>2010-03-02T18:14:00Z</cp:lastPrinted>
  <dcterms:created xsi:type="dcterms:W3CDTF">2010-09-23T12:59:34Z</dcterms:created>
  <dcterms:modified xsi:type="dcterms:W3CDTF">2015-03-19T12:41:42Z</dcterms:modified>
</cp:coreProperties>
</file>