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38" r:id="rId3"/>
    <p:sldId id="440" r:id="rId4"/>
    <p:sldId id="405" r:id="rId5"/>
    <p:sldId id="444" r:id="rId6"/>
    <p:sldId id="445" r:id="rId7"/>
    <p:sldId id="446" r:id="rId8"/>
    <p:sldId id="447" r:id="rId9"/>
    <p:sldId id="448" r:id="rId10"/>
    <p:sldId id="450" r:id="rId11"/>
    <p:sldId id="380" r:id="rId12"/>
  </p:sldIdLst>
  <p:sldSz cx="9906000" cy="6858000" type="A4"/>
  <p:notesSz cx="6797675" cy="987425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66CCFF"/>
    <a:srgbClr val="FFFF66"/>
    <a:srgbClr val="008080"/>
    <a:srgbClr val="FF7C80"/>
    <a:srgbClr val="993300"/>
    <a:srgbClr val="B7EFFE"/>
    <a:srgbClr val="FEF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450" autoAdjust="0"/>
  </p:normalViewPr>
  <p:slideViewPr>
    <p:cSldViewPr>
      <p:cViewPr>
        <p:scale>
          <a:sx n="79" d="100"/>
          <a:sy n="79" d="100"/>
        </p:scale>
        <p:origin x="-1524" y="-2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4F3314E-1C5E-45E3-8BBB-C52D3128883A}" type="datetime1">
              <a:rPr lang="ru-RU"/>
              <a:pPr>
                <a:defRPr/>
              </a:pPr>
              <a:t>27.05.2016</a:t>
            </a:fld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7B621BC-3B63-4879-AB40-621C226AE1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226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7075" y="741363"/>
            <a:ext cx="5343525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D43DDBDE-4ABE-43EA-8BCE-06A003D35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418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A59B832-93A5-401B-8A7A-F572FC0F52C1}" type="slidenum">
              <a:rPr lang="ru-RU" sz="1200" smtClean="0"/>
              <a:pPr eaLnBrk="1" hangingPunct="1"/>
              <a:t>3</a:t>
            </a:fld>
            <a:endParaRPr lang="ru-RU" sz="1200" smtClean="0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52863" y="9378950"/>
            <a:ext cx="294481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880" tIns="46440" rIns="92880" bIns="4644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80B6BC9A-11D8-4B2F-A820-B1C33A815952}" type="slidenum">
              <a:rPr lang="ru-RU" sz="1200">
                <a:solidFill>
                  <a:srgbClr val="000000"/>
                </a:solidFill>
              </a:rPr>
              <a:pPr algn="r" eaLnBrk="1" hangingPunct="1"/>
              <a:t>3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931863" y="741363"/>
            <a:ext cx="4938712" cy="3702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843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689475"/>
            <a:ext cx="5437188" cy="4440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852863" y="9378950"/>
            <a:ext cx="294481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880" tIns="46440" rIns="92880" bIns="46440" anchor="b"/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75178CCC-747F-47C3-857D-E20F6B94A40D}" type="slidenum">
              <a:rPr lang="ru-RU" sz="1200">
                <a:solidFill>
                  <a:srgbClr val="000000"/>
                </a:solidFill>
              </a:rPr>
              <a:pPr algn="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4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31863" y="741363"/>
            <a:ext cx="4938712" cy="3702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/>
          </p:nvPr>
        </p:nvSpPr>
        <p:spPr>
          <a:xfrm>
            <a:off x="679450" y="4689475"/>
            <a:ext cx="5437188" cy="4440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95"/>
          <a:stretch>
            <a:fillRect/>
          </a:stretch>
        </p:blipFill>
        <p:spPr bwMode="auto">
          <a:xfrm>
            <a:off x="0" y="0"/>
            <a:ext cx="9906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317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96ACD-E617-47FC-A8C3-EA208138A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37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A7809-1AF4-4743-B029-9A44C499D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879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4753F-8EF6-4DB2-B307-0863831DF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685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BED22-23EA-478E-B113-9FAE92333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115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1"/>
            <a:ext cx="89154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CDF4B-8482-4D0E-B7DE-1CC5A2DD2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170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39"/>
            <a:ext cx="89154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6CA6C-8C1D-4682-9FDB-C80B60F41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27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04E28-F356-402A-8FC7-104B18A06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38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6F8F9-D4FA-4DC7-8B2B-CAAAA0846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83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E2F0-7D99-49E6-9DE8-24FA33293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58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9F70B-7E14-457B-9246-AD5EB1602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20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1AE0E-6290-4DCC-B7F3-35267F63B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6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A5A3F-A24F-4D4A-A759-69013738A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9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73A3B-1260-4C0C-A65B-685C26B30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10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6A2EE-FEDC-4044-8170-5B370A3326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45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34288" y="6580188"/>
            <a:ext cx="231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9545E5-F549-4DC1-88C4-8E6644CF9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sozd2.duma.gov.ru/main.nsf/(Spravka)?OpenAgent&amp;RN=1036078-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egulation.gov.ru/projects/List/AdvancedSearch#npa=4758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ase.consultant.ru/cons/cgi/online.cgi?req=doc;base=QUEST;n=155920;fld=134;dst=100004;rnd=203280.6171334716940298;;ts=0203280554918958440267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ase.consultant.ru/cons/cgi/online.cgi?req=doc;base=QUEST;n=155593;fld=134;from=179581-35;rnd=189271.17625213859822186;;ts=01892714134381383424410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consultant.ru/cons/cgi/online.cgi?req=doc;base=LAW;n=197085;fld=134;from=179581-23;rnd=203280.2840094885832829;;ts=02032807979971255219205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egulation.gov.ru/projects/List/AdvancedSearch#npa=47520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consultant.ru/cons/cgi/online.cgi?req=doc;base=QUEST;n=155956;fld=134;from=179581-23;rnd=203280.36891057939642313;;ts=02032807865270199898626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ko.msk.ru/upload/medialibrary/9e7/%D0%A0%D0%B0%D1%81%D0%BF%D0%BE%D1%80%D1%8F%D0%B6%D0%B5%D0%BD%D0%B8%D0%B5%20%D0%9F%D1%80%D0%B0%D0%B2%D0%B8%D1%82%D0%B5%D0%BB%D1%8C%D1%81%D1%82%D0%B2%D0%B0%20%D0%A0%D0%A4%20%D0%BE%D1%82%2021.03.2016%20%E2%84%96475-%D1%80.pdf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consultant.ru/cons/cgi/online.cgi?req=doc;base=QUEST;n=155499;fld=134;from=179581-24;rnd=189271.12821442923713589;;ts=018927139486522283543524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077"/>
          <p:cNvSpPr txBox="1">
            <a:spLocks noChangeArrowheads="1"/>
          </p:cNvSpPr>
          <p:nvPr/>
        </p:nvSpPr>
        <p:spPr bwMode="auto">
          <a:xfrm>
            <a:off x="6105525" y="6237288"/>
            <a:ext cx="330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ru-RU" sz="2000" dirty="0" smtClean="0">
                <a:solidFill>
                  <a:srgbClr val="008080"/>
                </a:solidFill>
              </a:rPr>
              <a:t>Псков</a:t>
            </a:r>
            <a:r>
              <a:rPr lang="ru-RU" sz="2000" dirty="0" smtClean="0">
                <a:solidFill>
                  <a:srgbClr val="008080"/>
                </a:solidFill>
                <a:ea typeface="ヒラギノ角ゴ Pro W3" charset="-128"/>
              </a:rPr>
              <a:t>, </a:t>
            </a:r>
            <a:r>
              <a:rPr lang="en-US" sz="2000" dirty="0" smtClean="0">
                <a:solidFill>
                  <a:srgbClr val="008080"/>
                </a:solidFill>
                <a:ea typeface="ヒラギノ角ゴ Pro W3" charset="-128"/>
              </a:rPr>
              <a:t>201</a:t>
            </a:r>
            <a:r>
              <a:rPr lang="ru-RU" sz="2000" dirty="0" smtClean="0">
                <a:solidFill>
                  <a:srgbClr val="008080"/>
                </a:solidFill>
                <a:ea typeface="ヒラギノ角ゴ Pro W3" charset="-128"/>
              </a:rPr>
              <a:t>6 </a:t>
            </a:r>
            <a:r>
              <a:rPr lang="ru-RU" sz="2000" dirty="0">
                <a:solidFill>
                  <a:srgbClr val="008080"/>
                </a:solidFill>
                <a:ea typeface="ヒラギノ角ゴ Pro W3" charset="-128"/>
              </a:rPr>
              <a:t>г.</a:t>
            </a:r>
          </a:p>
        </p:txBody>
      </p:sp>
      <p:sp>
        <p:nvSpPr>
          <p:cNvPr id="3075" name="Rectangle 3079"/>
          <p:cNvSpPr>
            <a:spLocks noChangeArrowheads="1"/>
          </p:cNvSpPr>
          <p:nvPr/>
        </p:nvSpPr>
        <p:spPr bwMode="auto">
          <a:xfrm>
            <a:off x="381000" y="3000375"/>
            <a:ext cx="9288463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15000"/>
              </a:spcBef>
            </a:pPr>
            <a:endParaRPr lang="ru-RU" sz="3800" b="1" i="1" dirty="0" smtClean="0">
              <a:solidFill>
                <a:srgbClr val="333399"/>
              </a:solidFill>
            </a:endParaRP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ru-RU" sz="3800" b="1" i="1" dirty="0" smtClean="0">
                <a:solidFill>
                  <a:srgbClr val="333399"/>
                </a:solidFill>
              </a:rPr>
              <a:t>Азбука госзаказа 27.05.2016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ru-RU" sz="3800" b="1" i="1" dirty="0" smtClean="0">
                <a:solidFill>
                  <a:srgbClr val="333399"/>
                </a:solidFill>
              </a:rPr>
              <a:t>223-ФЗ</a:t>
            </a:r>
            <a:endParaRPr lang="ru-RU" sz="3800" b="1" i="1" dirty="0">
              <a:solidFill>
                <a:srgbClr val="333399"/>
              </a:solidFill>
            </a:endParaRPr>
          </a:p>
          <a:p>
            <a:pPr>
              <a:lnSpc>
                <a:spcPct val="90000"/>
              </a:lnSpc>
              <a:spcBef>
                <a:spcPct val="15000"/>
              </a:spcBef>
            </a:pPr>
            <a:endParaRPr lang="ru-RU" sz="3600" b="1" i="1" dirty="0">
              <a:solidFill>
                <a:srgbClr val="333399"/>
              </a:solidFill>
            </a:endParaRPr>
          </a:p>
        </p:txBody>
      </p:sp>
      <p:sp>
        <p:nvSpPr>
          <p:cNvPr id="3076" name="Rectangle 26"/>
          <p:cNvSpPr>
            <a:spLocks noChangeArrowheads="1"/>
          </p:cNvSpPr>
          <p:nvPr/>
        </p:nvSpPr>
        <p:spPr bwMode="auto">
          <a:xfrm>
            <a:off x="1023938" y="2214563"/>
            <a:ext cx="854075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ru-RU" b="1">
                <a:solidFill>
                  <a:srgbClr val="008080"/>
                </a:solidFill>
              </a:rPr>
              <a:t>ФЕДЕРАЛЬНАЯ АНТИМОНОПОЛЬНАЯ СЛУЖБА</a:t>
            </a:r>
          </a:p>
          <a:p>
            <a:endParaRPr lang="en-US" sz="2000" b="1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8504" y="908720"/>
            <a:ext cx="8915400" cy="4813995"/>
          </a:xfrm>
        </p:spPr>
        <p:txBody>
          <a:bodyPr/>
          <a:lstStyle/>
          <a:p>
            <a:pPr marL="0" lvl="0" indent="0" eaLnBrk="1" hangingPunct="1">
              <a:spcBef>
                <a:spcPct val="0"/>
              </a:spcBef>
              <a:buNone/>
            </a:pPr>
            <a:r>
              <a:rPr lang="ru-RU" altLang="ru-RU" sz="24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Предлагается проводить все закупки унитарных предприятий по Закону № 44-ФЗ</a:t>
            </a:r>
          </a:p>
          <a:p>
            <a:pPr marL="0" lvl="0" indent="0">
              <a:spcBef>
                <a:spcPct val="0"/>
              </a:spcBef>
              <a:buNone/>
            </a:pPr>
            <a:endParaRPr lang="ru-RU" altLang="ru-RU" sz="2400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ru-RU" altLang="ru-RU" sz="2400" dirty="0">
                <a:solidFill>
                  <a:schemeClr val="accent2"/>
                </a:solidFill>
                <a:latin typeface="Arial" charset="0"/>
                <a:cs typeface="Arial" charset="0"/>
              </a:rPr>
              <a:t>Исключением станут случаи, когда закупка проводится за счет грантов и когда предприятие, выступая как исполнитель по контракту, привлекает иных лиц. Эти закупки будут регулироваться Законом № 223-ФЗ и положением о закупке, если оно принято и размещено в единой информационной системе. </a:t>
            </a:r>
          </a:p>
          <a:p>
            <a:pPr marL="0" lvl="0" indent="0">
              <a:spcBef>
                <a:spcPct val="0"/>
              </a:spcBef>
              <a:buNone/>
            </a:pPr>
            <a:endParaRPr lang="ru-RU" altLang="ru-RU" sz="2400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ru-RU" altLang="ru-RU" sz="24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Документ</a:t>
            </a:r>
            <a:r>
              <a:rPr lang="ru-RU" altLang="ru-RU" sz="2400" dirty="0">
                <a:solidFill>
                  <a:schemeClr val="accent2"/>
                </a:solidFill>
                <a:latin typeface="Arial" charset="0"/>
                <a:cs typeface="Arial" charset="0"/>
              </a:rPr>
              <a:t>: Проект Федерального закона N 1036078-6</a:t>
            </a:r>
            <a:br>
              <a:rPr lang="ru-RU" altLang="ru-RU" sz="2400" dirty="0">
                <a:solidFill>
                  <a:schemeClr val="accent2"/>
                </a:solidFill>
                <a:latin typeface="Arial" charset="0"/>
                <a:cs typeface="Arial" charset="0"/>
              </a:rPr>
            </a:br>
            <a:r>
              <a:rPr lang="ru-RU" altLang="ru-RU" sz="2400" dirty="0">
                <a:solidFill>
                  <a:schemeClr val="accent2"/>
                </a:solidFill>
                <a:latin typeface="Arial" charset="0"/>
                <a:cs typeface="Arial" charset="0"/>
              </a:rPr>
              <a:t>(</a:t>
            </a:r>
            <a:r>
              <a:rPr lang="ru-RU" altLang="ru-RU" sz="2400" dirty="0">
                <a:solidFill>
                  <a:schemeClr val="accent2"/>
                </a:solidFill>
                <a:latin typeface="Arial" charset="0"/>
                <a:cs typeface="Arial" charset="0"/>
                <a:hlinkClick r:id="rId2"/>
              </a:rPr>
              <a:t>http://asozd2.duma.gov.ru/main.nsf/%28Spravka%29?OpenAgent&amp;RN=1036078-6</a:t>
            </a:r>
            <a:r>
              <a:rPr lang="ru-RU" altLang="ru-RU" sz="2400" dirty="0">
                <a:solidFill>
                  <a:schemeClr val="accent2"/>
                </a:solidFill>
                <a:latin typeface="Arial" charset="0"/>
                <a:cs typeface="Arial" charset="0"/>
              </a:rPr>
              <a:t>) </a:t>
            </a:r>
            <a:br>
              <a:rPr lang="ru-RU" altLang="ru-RU" sz="2400" dirty="0">
                <a:solidFill>
                  <a:schemeClr val="accent2"/>
                </a:solidFill>
                <a:latin typeface="Arial" charset="0"/>
                <a:cs typeface="Arial" charset="0"/>
              </a:rPr>
            </a:br>
            <a:r>
              <a:rPr lang="ru-RU" altLang="ru-RU" sz="2400" dirty="0">
                <a:solidFill>
                  <a:schemeClr val="accent2"/>
                </a:solidFill>
                <a:latin typeface="Arial" charset="0"/>
                <a:cs typeface="Arial" charset="0"/>
              </a:rPr>
              <a:t>Внесен в Госдуму 5 апреля 2016 года.</a:t>
            </a:r>
            <a:br>
              <a:rPr lang="ru-RU" altLang="ru-RU" sz="2400" dirty="0">
                <a:solidFill>
                  <a:schemeClr val="accent2"/>
                </a:solidFill>
                <a:latin typeface="Arial" charset="0"/>
                <a:cs typeface="Arial" charset="0"/>
              </a:rPr>
            </a:br>
            <a:r>
              <a:rPr lang="ru-RU" altLang="ru-RU" sz="2400" dirty="0">
                <a:solidFill>
                  <a:schemeClr val="accent2"/>
                </a:solidFill>
                <a:latin typeface="Arial" charset="0"/>
                <a:cs typeface="Arial" charset="0"/>
              </a:rPr>
              <a:t>17.05.2016 принят в первом чтении.</a:t>
            </a:r>
            <a:r>
              <a:rPr lang="ru-RU" altLang="ru-RU" dirty="0">
                <a:solidFill>
                  <a:schemeClr val="accent2"/>
                </a:solidFill>
                <a:latin typeface="Arial" charset="0"/>
                <a:cs typeface="Arial" charset="0"/>
              </a:rPr>
              <a:t/>
            </a:r>
            <a:br>
              <a:rPr lang="ru-RU" altLang="ru-RU" dirty="0">
                <a:solidFill>
                  <a:schemeClr val="accent2"/>
                </a:solidFill>
                <a:latin typeface="Arial" charset="0"/>
                <a:cs typeface="Arial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04E28-F356-402A-8FC7-104B18A060E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035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990600" y="2035175"/>
            <a:ext cx="7958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333399"/>
                </a:solidFill>
              </a:rPr>
              <a:t>СПАСИБО ЗА ВНИМАНИЕ!</a:t>
            </a:r>
          </a:p>
        </p:txBody>
      </p:sp>
      <p:grpSp>
        <p:nvGrpSpPr>
          <p:cNvPr id="16387" name="Group 11"/>
          <p:cNvGrpSpPr>
            <a:grpSpLocks/>
          </p:cNvGrpSpPr>
          <p:nvPr/>
        </p:nvGrpSpPr>
        <p:grpSpPr bwMode="auto">
          <a:xfrm>
            <a:off x="3200400" y="3200400"/>
            <a:ext cx="4343400" cy="2362200"/>
            <a:chOff x="1676400" y="2743200"/>
            <a:chExt cx="4343400" cy="2362200"/>
          </a:xfrm>
        </p:grpSpPr>
        <p:pic>
          <p:nvPicPr>
            <p:cNvPr id="16389" name="Picture 5" descr="FAS-logo-color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0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Picture 7" descr="twitter_newbird_blue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2" name="TextBox 8"/>
            <p:cNvSpPr txBox="1">
              <a:spLocks noChangeArrowheads="1"/>
            </p:cNvSpPr>
            <p:nvPr/>
          </p:nvSpPr>
          <p:spPr bwMode="auto">
            <a:xfrm>
              <a:off x="2438400" y="2819400"/>
              <a:ext cx="3429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l" eaLnBrk="1" hangingPunct="1"/>
              <a:r>
                <a:rPr lang="en-US" sz="2800" dirty="0" smtClean="0">
                  <a:solidFill>
                    <a:srgbClr val="333399"/>
                  </a:solidFill>
                </a:rPr>
                <a:t>pskov.fas.gov.ru</a:t>
              </a:r>
              <a:endParaRPr lang="en-US" sz="2800" dirty="0">
                <a:solidFill>
                  <a:srgbClr val="333399"/>
                </a:solidFill>
              </a:endParaRPr>
            </a:p>
          </p:txBody>
        </p:sp>
        <p:sp>
          <p:nvSpPr>
            <p:cNvPr id="16393" name="TextBox 9"/>
            <p:cNvSpPr txBox="1">
              <a:spLocks noChangeArrowheads="1"/>
            </p:cNvSpPr>
            <p:nvPr/>
          </p:nvSpPr>
          <p:spPr bwMode="auto">
            <a:xfrm>
              <a:off x="2438400" y="3591580"/>
              <a:ext cx="3429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l" eaLnBrk="1" hangingPunct="1"/>
              <a:r>
                <a:rPr lang="ru-RU" sz="2800" dirty="0">
                  <a:solidFill>
                    <a:srgbClr val="333399"/>
                  </a:solidFill>
                </a:rPr>
                <a:t> </a:t>
              </a:r>
              <a:r>
                <a:rPr lang="en-US" sz="2800" dirty="0">
                  <a:solidFill>
                    <a:srgbClr val="333399"/>
                  </a:solidFill>
                </a:rPr>
                <a:t>FAS-book</a:t>
              </a:r>
            </a:p>
          </p:txBody>
        </p:sp>
        <p:sp>
          <p:nvSpPr>
            <p:cNvPr id="16394" name="TextBox 10"/>
            <p:cNvSpPr txBox="1">
              <a:spLocks noChangeArrowheads="1"/>
            </p:cNvSpPr>
            <p:nvPr/>
          </p:nvSpPr>
          <p:spPr bwMode="auto">
            <a:xfrm>
              <a:off x="2590800" y="4343400"/>
              <a:ext cx="3429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l" eaLnBrk="1" hangingPunct="1"/>
              <a:r>
                <a:rPr lang="en-US" sz="2800">
                  <a:solidFill>
                    <a:srgbClr val="333399"/>
                  </a:solidFill>
                </a:rPr>
                <a:t>rus_fas</a:t>
              </a:r>
            </a:p>
          </p:txBody>
        </p:sp>
      </p:grp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7594600" y="6553200"/>
            <a:ext cx="2311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6DA73ED5-DBAB-49A6-8375-3947F93A1BDF}" type="slidenum">
              <a:rPr lang="ru-RU" sz="1600" b="1">
                <a:solidFill>
                  <a:schemeClr val="bg1"/>
                </a:solidFill>
              </a:rPr>
              <a:pPr algn="r" eaLnBrk="1" hangingPunct="1"/>
              <a:t>11</a:t>
            </a:fld>
            <a:endParaRPr lang="ru-RU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071563"/>
            <a:ext cx="8915400" cy="50546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Предлагается </a:t>
            </a:r>
            <a:r>
              <a:rPr lang="ru-RU" sz="2400" dirty="0">
                <a:solidFill>
                  <a:schemeClr val="accent2"/>
                </a:solidFill>
              </a:rPr>
              <a:t>закрепить в Законе </a:t>
            </a:r>
            <a:r>
              <a:rPr lang="ru-RU" sz="2400" dirty="0" smtClean="0">
                <a:solidFill>
                  <a:schemeClr val="accent2"/>
                </a:solidFill>
              </a:rPr>
              <a:t>№ </a:t>
            </a:r>
            <a:r>
              <a:rPr lang="ru-RU" sz="2400" dirty="0">
                <a:solidFill>
                  <a:schemeClr val="accent2"/>
                </a:solidFill>
              </a:rPr>
              <a:t>223-ФЗ, например, что данные о банковской гарантии, обеспечивающей заявку или договор, должны быть в реестре банковских гарантий, установленном в Законе </a:t>
            </a:r>
            <a:r>
              <a:rPr lang="ru-RU" sz="2400" dirty="0" smtClean="0">
                <a:solidFill>
                  <a:schemeClr val="accent2"/>
                </a:solidFill>
              </a:rPr>
              <a:t>№ </a:t>
            </a:r>
            <a:r>
              <a:rPr lang="ru-RU" sz="2400" dirty="0">
                <a:solidFill>
                  <a:schemeClr val="accent2"/>
                </a:solidFill>
              </a:rPr>
              <a:t>44-ФЗ. Заказчик сможет принять гарантию, если ее выдал банк, который включен в предусмотренный НК РФ перечень. 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Документ</a:t>
            </a:r>
            <a:r>
              <a:rPr lang="ru-RU" sz="2400" dirty="0">
                <a:solidFill>
                  <a:schemeClr val="accent2"/>
                </a:solidFill>
              </a:rPr>
              <a:t>: Проект Федерального закона </a:t>
            </a:r>
            <a:r>
              <a:rPr lang="ru-RU" sz="2400" dirty="0"/>
              <a:t>(</a:t>
            </a:r>
            <a:r>
              <a:rPr lang="ru-RU" sz="2400" dirty="0">
                <a:hlinkClick r:id="rId2"/>
              </a:rPr>
              <a:t>http://regulation.gov.ru/projects/List/AdvancedSearch#npa=47587</a:t>
            </a:r>
            <a:r>
              <a:rPr lang="ru-RU" sz="2400" dirty="0"/>
              <a:t>) </a:t>
            </a:r>
            <a:br>
              <a:rPr lang="ru-RU" sz="2400" dirty="0"/>
            </a:br>
            <a:r>
              <a:rPr lang="ru-RU" sz="2400" dirty="0"/>
              <a:t>Публичное обсуждение </a:t>
            </a:r>
            <a:r>
              <a:rPr lang="ru-RU" sz="2400" dirty="0" smtClean="0"/>
              <a:t>завершилось </a:t>
            </a:r>
            <a:r>
              <a:rPr lang="ru-RU" sz="2400" dirty="0"/>
              <a:t>20 мая 2016 </a:t>
            </a:r>
            <a:r>
              <a:rPr lang="ru-RU" sz="2400" dirty="0" smtClean="0"/>
              <a:t>года. Проект на стадии подготовки заключения.</a:t>
            </a:r>
            <a:endParaRPr lang="ru-RU" sz="2400" dirty="0"/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ru-RU" sz="2400" dirty="0" smtClean="0">
              <a:solidFill>
                <a:srgbClr val="000090"/>
              </a:solidFill>
              <a:latin typeface="Lucida Sans Unicode" pitchFamily="34" charset="0"/>
            </a:endParaRPr>
          </a:p>
          <a:p>
            <a:pPr marL="457200" indent="-457200">
              <a:lnSpc>
                <a:spcPct val="80000"/>
              </a:lnSpc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ru-RU" sz="2400" dirty="0" smtClean="0"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57200" y="1125538"/>
            <a:ext cx="9294813" cy="519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just" eaLnBrk="1" hangingPunct="1">
              <a:spcBef>
                <a:spcPts val="150"/>
              </a:spcBef>
            </a:pPr>
            <a:r>
              <a:rPr lang="ru-RU" sz="2800" dirty="0" smtClean="0"/>
              <a:t>  </a:t>
            </a:r>
          </a:p>
          <a:p>
            <a:pPr marL="0" indent="0" algn="just" eaLnBrk="1" hangingPunct="1">
              <a:spcBef>
                <a:spcPts val="150"/>
              </a:spcBef>
            </a:pPr>
            <a:r>
              <a:rPr lang="ru-RU" dirty="0" smtClean="0">
                <a:solidFill>
                  <a:schemeClr val="accent2"/>
                </a:solidFill>
              </a:rPr>
              <a:t>По </a:t>
            </a:r>
            <a:r>
              <a:rPr lang="ru-RU" dirty="0">
                <a:solidFill>
                  <a:schemeClr val="accent2"/>
                </a:solidFill>
              </a:rPr>
              <a:t>Закону </a:t>
            </a:r>
            <a:r>
              <a:rPr lang="ru-RU" dirty="0" smtClean="0">
                <a:solidFill>
                  <a:schemeClr val="accent2"/>
                </a:solidFill>
              </a:rPr>
              <a:t>№ </a:t>
            </a:r>
            <a:r>
              <a:rPr lang="ru-RU" dirty="0">
                <a:solidFill>
                  <a:schemeClr val="accent2"/>
                </a:solidFill>
              </a:rPr>
              <a:t>223-ФЗ реестр договоров ведется в единой информационной системе (ЕИС). Минфин повторно указывает: в этом Законе установлен исчерпывающий перечень случаев, в которых информация о закупке не размещается в ЕИС. К ним не относится ситуация, когда сведения признаются коммерческой тайной</a:t>
            </a:r>
            <a:r>
              <a:rPr lang="ru-RU" dirty="0" smtClean="0">
                <a:solidFill>
                  <a:schemeClr val="accent2"/>
                </a:solidFill>
              </a:rPr>
              <a:t>.</a:t>
            </a:r>
          </a:p>
          <a:p>
            <a:pPr marL="0" indent="0" algn="just" eaLnBrk="1" hangingPunct="1">
              <a:spcBef>
                <a:spcPts val="150"/>
              </a:spcBef>
            </a:pPr>
            <a:endParaRPr lang="ru-RU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spcBef>
                <a:spcPts val="150"/>
              </a:spcBef>
            </a:pPr>
            <a:r>
              <a:rPr lang="ru-RU" dirty="0" smtClean="0">
                <a:solidFill>
                  <a:schemeClr val="accent2"/>
                </a:solidFill>
              </a:rPr>
              <a:t>Документ</a:t>
            </a:r>
            <a:r>
              <a:rPr lang="ru-RU" dirty="0">
                <a:solidFill>
                  <a:schemeClr val="accent2"/>
                </a:solidFill>
              </a:rPr>
              <a:t>: </a:t>
            </a:r>
            <a:r>
              <a:rPr lang="ru-RU" dirty="0">
                <a:hlinkClick r:id="rId3"/>
              </a:rPr>
              <a:t>Письмо Минфина России от 01.04.2016 N 02-02-04/18544</a:t>
            </a:r>
            <a:endParaRPr lang="ru-RU" i="1" dirty="0">
              <a:solidFill>
                <a:srgbClr val="000090"/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7593013" y="6553200"/>
            <a:ext cx="2311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EFBBCE49-BEB2-4C5F-B10A-D03E234BB466}" type="slidenum">
              <a:rPr lang="ru-RU" sz="1600" b="1">
                <a:solidFill>
                  <a:srgbClr val="FFFFFF"/>
                </a:solidFill>
              </a:rPr>
              <a:pPr algn="r" eaLnBrk="1" hangingPunct="1"/>
              <a:t>3</a:t>
            </a:fld>
            <a:endParaRPr lang="ru-RU" sz="16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657600" y="908050"/>
            <a:ext cx="62484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457200" indent="-457200" defTabSz="449263"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449263"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449263"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449263"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449263"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spcAft>
                <a:spcPts val="1200"/>
              </a:spcAft>
              <a:buClr>
                <a:srgbClr val="FF0033"/>
              </a:buClr>
              <a:buSzPct val="85000"/>
              <a:buFont typeface="Wingdings" pitchFamily="2" charset="2"/>
              <a:buNone/>
            </a:pPr>
            <a:r>
              <a:rPr lang="ru-RU" sz="2000" dirty="0">
                <a:solidFill>
                  <a:srgbClr val="000090"/>
                </a:solidFill>
              </a:rPr>
              <a:t>	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981200" y="6553200"/>
            <a:ext cx="6684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7593013" y="6553200"/>
            <a:ext cx="2311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B121B1CF-7980-44B0-BF58-8B13E3C58ED0}" type="slidenum">
              <a:rPr lang="ru-RU" sz="1600" b="1">
                <a:solidFill>
                  <a:srgbClr val="FFFFFF"/>
                </a:solidFill>
              </a:rPr>
              <a:pPr algn="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4</a:t>
            </a:fld>
            <a:endParaRPr lang="ru-RU" sz="1600" b="1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8464" y="1484784"/>
            <a:ext cx="95770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accent2"/>
                </a:solidFill>
              </a:rPr>
              <a:t>Правила ведения реестра договоров предусматривают, что в него включается информация о цене договора. </a:t>
            </a:r>
          </a:p>
          <a:p>
            <a:pPr algn="just"/>
            <a:r>
              <a:rPr lang="ru-RU" sz="2000" dirty="0">
                <a:solidFill>
                  <a:schemeClr val="accent2"/>
                </a:solidFill>
              </a:rPr>
              <a:t>Основываясь на этом положении, Минэкономразвития сделало вывод, что заключенный по Закону </a:t>
            </a:r>
            <a:r>
              <a:rPr lang="ru-RU" sz="2000" dirty="0" smtClean="0">
                <a:solidFill>
                  <a:schemeClr val="accent2"/>
                </a:solidFill>
              </a:rPr>
              <a:t>№ </a:t>
            </a:r>
            <a:r>
              <a:rPr lang="ru-RU" sz="2000" dirty="0">
                <a:solidFill>
                  <a:schemeClr val="accent2"/>
                </a:solidFill>
              </a:rPr>
              <a:t>223-ФЗ договор должен содержать цену. Однако ведомство не уточнило, как именно нужно ее указать. Полагаем, можно привести не только конкретную сумму. </a:t>
            </a:r>
          </a:p>
          <a:p>
            <a:pPr algn="just"/>
            <a:r>
              <a:rPr lang="ru-RU" sz="2000" dirty="0">
                <a:solidFill>
                  <a:schemeClr val="accent2"/>
                </a:solidFill>
              </a:rPr>
              <a:t>Например, в договоре на оказание коммунальных услуг целесообразно отразить порядок определения цены и ориентировочную цену, которая будет включена в реестр договоров. </a:t>
            </a:r>
          </a:p>
          <a:p>
            <a:pPr algn="just"/>
            <a:r>
              <a:rPr lang="ru-RU" sz="2000" dirty="0">
                <a:solidFill>
                  <a:schemeClr val="accent2"/>
                </a:solidFill>
              </a:rPr>
              <a:t>Также Минэкономразвития отметило: цену договора можно изменить. Для этого в положении о закупке заказчик вправе установить, в каких случаях при заключении или исполнении договора его цена корректируется. </a:t>
            </a:r>
          </a:p>
          <a:p>
            <a:pPr algn="just"/>
            <a:endParaRPr lang="ru-RU" sz="2000" dirty="0" smtClean="0">
              <a:solidFill>
                <a:schemeClr val="accent2"/>
              </a:solidFill>
            </a:endParaRPr>
          </a:p>
          <a:p>
            <a:pPr algn="just"/>
            <a:r>
              <a:rPr lang="ru-RU" sz="2000" dirty="0" smtClean="0">
                <a:solidFill>
                  <a:schemeClr val="accent2"/>
                </a:solidFill>
              </a:rPr>
              <a:t>Документ</a:t>
            </a:r>
            <a:r>
              <a:rPr lang="ru-RU" sz="2000" dirty="0">
                <a:solidFill>
                  <a:schemeClr val="accent2"/>
                </a:solidFill>
              </a:rPr>
              <a:t>: </a:t>
            </a:r>
            <a:r>
              <a:rPr lang="ru-RU" sz="2000" dirty="0">
                <a:hlinkClick r:id="rId3"/>
              </a:rPr>
              <a:t>Письмо Минэкономразвития России от 12.02.2016 N ОГ-Д28-1574</a:t>
            </a:r>
            <a:endParaRPr lang="ru-RU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BA5A3F-A24F-4D4A-A759-69013738A3D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0472" y="1052736"/>
            <a:ext cx="93610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2"/>
                </a:solidFill>
              </a:rPr>
              <a:t>Принят перечень заказчиков, чьи планы закупки должны оценивать органы власти субъектов </a:t>
            </a:r>
            <a:r>
              <a:rPr lang="ru-RU" b="1" dirty="0" smtClean="0">
                <a:solidFill>
                  <a:schemeClr val="accent2"/>
                </a:solidFill>
              </a:rPr>
              <a:t>РФ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В перечень, создание которого предусмотрено Законом N 223-ФЗ, вошли 135 организаций. 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Если заказчик указан в перечне, орган исполнительной власти субъекта РФ или созданная им организация будут оценивать проект плана закупки и проект изменений плана до их утверждения. Предмет оценки - соответствие требованиям законодательства об участии в закупке субъектов малого и среднего предпринимательства. 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Документ</a:t>
            </a:r>
            <a:r>
              <a:rPr lang="ru-RU" dirty="0">
                <a:solidFill>
                  <a:schemeClr val="accent2"/>
                </a:solidFill>
              </a:rPr>
              <a:t>: </a:t>
            </a:r>
            <a:r>
              <a:rPr lang="ru-RU" dirty="0">
                <a:hlinkClick r:id="rId2"/>
              </a:rPr>
              <a:t>Распоряжение Правительства РФ от 19.04.2016 N 717-р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>
                <a:solidFill>
                  <a:schemeClr val="accent2"/>
                </a:solidFill>
              </a:rPr>
              <a:t>Вступил в силу 19 апреля 2016 года 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66996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908720"/>
            <a:ext cx="8915400" cy="5616624"/>
          </a:xfrm>
        </p:spPr>
        <p:txBody>
          <a:bodyPr/>
          <a:lstStyle/>
          <a:p>
            <a:pPr algn="l"/>
            <a:r>
              <a:rPr lang="ru-RU" sz="2400" b="1" dirty="0"/>
              <a:t>Увеличится количество закупок, проводимых среди СМСП по Закону </a:t>
            </a:r>
            <a:r>
              <a:rPr lang="ru-RU" sz="2400" b="1" dirty="0" smtClean="0"/>
              <a:t>№ 223-ФЗ</a:t>
            </a:r>
            <a:br>
              <a:rPr lang="ru-RU" sz="2400" b="1" dirty="0" smtClean="0"/>
            </a:br>
            <a:r>
              <a:rPr lang="ru-RU" sz="2400" dirty="0"/>
              <a:t>Минимальную совокупную стоимость договоров, которые необходимо заключить по результатам закупок среди субъектов малого и среднего предпринимательства (СМСП) за год, предлагается повысить с 10 до 15% от стоимости всех договоров, заключенных по итогам закупок за этот же период. </a:t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Документ</a:t>
            </a:r>
            <a:r>
              <a:rPr lang="ru-RU" sz="2400" dirty="0"/>
              <a:t>: Проект Постановления Правительства РФ (</a:t>
            </a:r>
            <a:r>
              <a:rPr lang="ru-RU" sz="2400" dirty="0">
                <a:hlinkClick r:id="rId2"/>
              </a:rPr>
              <a:t>http://regulation.gov.ru/projects/List/AdvancedSearch#npa=47520</a:t>
            </a:r>
            <a:r>
              <a:rPr lang="ru-RU" sz="2400" dirty="0"/>
              <a:t>) </a:t>
            </a:r>
            <a:br>
              <a:rPr lang="ru-RU" sz="2400" dirty="0"/>
            </a:br>
            <a:r>
              <a:rPr lang="ru-RU" sz="2400" dirty="0"/>
              <a:t>Общественное обсуждение </a:t>
            </a:r>
            <a:r>
              <a:rPr lang="ru-RU" sz="2400" dirty="0" smtClean="0"/>
              <a:t>завершилось </a:t>
            </a:r>
            <a:r>
              <a:rPr lang="ru-RU" sz="2400" dirty="0"/>
              <a:t>4 мая 2016 </a:t>
            </a:r>
            <a:r>
              <a:rPr lang="ru-RU" sz="2400" dirty="0" smtClean="0"/>
              <a:t>года.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sz="2400" dirty="0" smtClean="0"/>
              <a:t>Проект на стадии проведении экспертизы.</a:t>
            </a:r>
            <a:endParaRPr lang="ru-RU" sz="24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11AE0E-6290-4DCC-B7F3-35267F63BED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447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980728"/>
            <a:ext cx="8915400" cy="5400600"/>
          </a:xfrm>
        </p:spPr>
        <p:txBody>
          <a:bodyPr/>
          <a:lstStyle/>
          <a:p>
            <a:pPr algn="just"/>
            <a:r>
              <a:rPr lang="ru-RU" sz="3600" dirty="0"/>
              <a:t>В перечень организаций, которые при закупке товаров, работ, услуг применяют Закон </a:t>
            </a:r>
            <a:r>
              <a:rPr lang="ru-RU" sz="3600" dirty="0" smtClean="0"/>
              <a:t>№ </a:t>
            </a:r>
            <a:r>
              <a:rPr lang="ru-RU" sz="3600" dirty="0"/>
              <a:t>223-ФЗ, сведения о хозяйственных </a:t>
            </a:r>
            <a:r>
              <a:rPr lang="ru-RU" sz="3600" dirty="0" smtClean="0"/>
              <a:t>партнерствах не включены. 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Документ: </a:t>
            </a:r>
            <a:r>
              <a:rPr lang="ru-RU" sz="3600" dirty="0">
                <a:hlinkClick r:id="rId2"/>
              </a:rPr>
              <a:t>Письмо Минэкономразвития России от 09.06.2015 </a:t>
            </a:r>
            <a:r>
              <a:rPr lang="ru-RU" sz="3600" dirty="0" smtClean="0">
                <a:hlinkClick r:id="rId2"/>
              </a:rPr>
              <a:t>№ </a:t>
            </a:r>
            <a:r>
              <a:rPr lang="ru-RU" sz="3600" dirty="0">
                <a:hlinkClick r:id="rId2"/>
              </a:rPr>
              <a:t>Д28и-1629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11AE0E-6290-4DCC-B7F3-35267F63BED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19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836712"/>
            <a:ext cx="8915400" cy="5544616"/>
          </a:xfrm>
        </p:spPr>
        <p:txBody>
          <a:bodyPr/>
          <a:lstStyle/>
          <a:p>
            <a:pPr algn="l"/>
            <a:r>
              <a:rPr lang="ru-RU" sz="2400" b="1" dirty="0"/>
              <a:t>Определены заказчики, которые по Закону </a:t>
            </a:r>
            <a:r>
              <a:rPr lang="ru-RU" sz="2400" b="1" dirty="0" smtClean="0"/>
              <a:t>№ </a:t>
            </a:r>
            <a:r>
              <a:rPr lang="ru-RU" sz="2400" b="1" dirty="0"/>
              <a:t>223-ФЗ обязаны закупать инновационную </a:t>
            </a:r>
            <a:r>
              <a:rPr lang="ru-RU" sz="2400" b="1" dirty="0" smtClean="0"/>
              <a:t>продукцию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2400" dirty="0"/>
              <a:t>В перечень вошли 90 организаций (АО и иные </a:t>
            </a:r>
            <a:r>
              <a:rPr lang="ru-RU" sz="2400" dirty="0" err="1"/>
              <a:t>юрлица</a:t>
            </a:r>
            <a:r>
              <a:rPr lang="ru-RU" sz="2400" dirty="0"/>
              <a:t>), которые реализуют программы инновационного развития. Компании, включенные в список, должны закупать инновационную и высокотехнологичную продукцию в том числе у субъектов малого и среднего предпринимательства. </a:t>
            </a:r>
            <a:br>
              <a:rPr lang="ru-RU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Документ</a:t>
            </a:r>
            <a:r>
              <a:rPr lang="ru-RU" sz="2400" dirty="0"/>
              <a:t>: </a:t>
            </a:r>
            <a:r>
              <a:rPr lang="ru-RU" sz="2400" dirty="0">
                <a:hlinkClick r:id="rId2" tooltip="Распоряжение Правительства РФ от 21.03.2016 №475-р.pdf"/>
              </a:rPr>
              <a:t>Распоряжение Правительства РФ от 21.03.2016 </a:t>
            </a:r>
            <a:r>
              <a:rPr lang="ru-RU" sz="2400" dirty="0" smtClean="0">
                <a:hlinkClick r:id="rId2" tooltip="Распоряжение Правительства РФ от 21.03.2016 №475-р.pdf"/>
              </a:rPr>
              <a:t>№475-р</a:t>
            </a:r>
            <a:r>
              <a:rPr lang="ru-RU" sz="24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Вступил </a:t>
            </a:r>
            <a:r>
              <a:rPr lang="ru-RU" sz="2400" dirty="0"/>
              <a:t>в силу 21 марта 2016 года 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11AE0E-6290-4DCC-B7F3-35267F63BED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940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908720"/>
            <a:ext cx="8915400" cy="5688632"/>
          </a:xfrm>
        </p:spPr>
        <p:txBody>
          <a:bodyPr/>
          <a:lstStyle/>
          <a:p>
            <a:pPr algn="l"/>
            <a:r>
              <a:rPr lang="ru-RU" sz="2800" dirty="0"/>
              <a:t>Поставщик не может уступить третьему лицу права требования по договору, который заключен по итогам торгов (конкурса или аукциона). Вывод обоснован нормами ГК РФ: если по закону договор заключается только путем проведения торгов, победитель не вправе уступить права по </a:t>
            </a:r>
            <a:r>
              <a:rPr lang="ru-RU" sz="2800" dirty="0" smtClean="0"/>
              <a:t>такому договору</a:t>
            </a:r>
            <a:r>
              <a:rPr lang="ru-RU" sz="2800" dirty="0"/>
              <a:t>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Документ: </a:t>
            </a:r>
            <a:r>
              <a:rPr lang="ru-RU" sz="2800" dirty="0">
                <a:hlinkClick r:id="rId2"/>
              </a:rPr>
              <a:t>Письмо Минэкономразвития России от 21.01.2016 N Д28и-183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11AE0E-6290-4DCC-B7F3-35267F63BED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622156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12814</TotalTime>
  <Words>507</Words>
  <Application>Microsoft Office PowerPoint</Application>
  <PresentationFormat>Лист A4 (210x297 мм)</PresentationFormat>
  <Paragraphs>49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Увеличится количество закупок, проводимых среди СМСП по Закону № 223-ФЗ Минимальную совокупную стоимость договоров, которые необходимо заключить по результатам закупок среди субъектов малого и среднего предпринимательства (СМСП) за год, предлагается повысить с 10 до 15% от стоимости всех договоров, заключенных по итогам закупок за этот же период.   Документ: Проект Постановления Правительства РФ (http://regulation.gov.ru/projects/List/AdvancedSearch#npa=47520)  Общественное обсуждение завершилось 4 мая 2016 года.  Проект на стадии проведении экспертизы.</vt:lpstr>
      <vt:lpstr>В перечень организаций, которые при закупке товаров, работ, услуг применяют Закон № 223-ФЗ, сведения о хозяйственных партнерствах не включены.   Документ: Письмо Минэкономразвития России от 09.06.2015 № Д28и-1629 </vt:lpstr>
      <vt:lpstr>Определены заказчики, которые по Закону № 223-ФЗ обязаны закупать инновационную продукцию  В перечень вошли 90 организаций (АО и иные юрлица), которые реализуют программы инновационного развития. Компании, включенные в список, должны закупать инновационную и высокотехнологичную продукцию в том числе у субъектов малого и среднего предпринимательства.   Документ: Распоряжение Правительства РФ от 21.03.2016 №475-р   Вступил в силу 21 марта 2016 года  </vt:lpstr>
      <vt:lpstr>Поставщик не может уступить третьему лицу права требования по договору, который заключен по итогам торгов (конкурса или аукциона). Вывод обоснован нормами ГК РФ: если по закону договор заключается только путем проведения торгов, победитель не вправе уступить права по такому договору.   Документ: Письмо Минэкономразвития России от 21.01.2016 N Д28и-183 </vt:lpstr>
      <vt:lpstr>Презентация PowerPoint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Самолысов П.В.</dc:creator>
  <cp:lastModifiedBy>Никонова Д.И.</cp:lastModifiedBy>
  <cp:revision>442</cp:revision>
  <cp:lastPrinted>2010-06-03T09:58:05Z</cp:lastPrinted>
  <dcterms:created xsi:type="dcterms:W3CDTF">2011-05-31T12:12:04Z</dcterms:created>
  <dcterms:modified xsi:type="dcterms:W3CDTF">2016-05-27T07:02:34Z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Итоги работы ФАС России в 2009 году и задачи на 2010 год</vt:lpwstr>
  </property>
  <property fmtid="{D5CDD505-2E9C-101B-9397-08002B2CF9AE}" pid="3" name="Owner">
    <vt:lpwstr/>
  </property>
  <property fmtid="{D5CDD505-2E9C-101B-9397-08002B2CF9AE}" pid="4" name="Status">
    <vt:lpwstr/>
  </property>
</Properties>
</file>