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20" r:id="rId2"/>
    <p:sldId id="485" r:id="rId3"/>
    <p:sldId id="423" r:id="rId4"/>
    <p:sldId id="496" r:id="rId5"/>
    <p:sldId id="516" r:id="rId6"/>
    <p:sldId id="427" r:id="rId7"/>
    <p:sldId id="428" r:id="rId8"/>
    <p:sldId id="431" r:id="rId9"/>
    <p:sldId id="511" r:id="rId10"/>
    <p:sldId id="433" r:id="rId11"/>
    <p:sldId id="512" r:id="rId12"/>
    <p:sldId id="434" r:id="rId13"/>
    <p:sldId id="518" r:id="rId14"/>
    <p:sldId id="436" r:id="rId15"/>
    <p:sldId id="438" r:id="rId16"/>
    <p:sldId id="51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514" r:id="rId26"/>
    <p:sldId id="515" r:id="rId27"/>
  </p:sldIdLst>
  <p:sldSz cx="9906000" cy="6858000" type="A4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FF66"/>
    <a:srgbClr val="0000FF"/>
    <a:srgbClr val="99FF33"/>
    <a:srgbClr val="FFABAD"/>
    <a:srgbClr val="D8C6D8"/>
    <a:srgbClr val="FF00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026" y="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EA04A55-8674-4BD9-9A13-93A9AFC7C6C9}" type="datetime1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2ADE25-4A4F-405A-B5C0-51EED2139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95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741363"/>
            <a:ext cx="5343525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F2CF4637-BDD2-48FD-AB85-CFBB6131D5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80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01C42A68-F974-4C50-AC79-FE2D5858A7CB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19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D6BE8635-AB09-411E-8ED8-6AFA9AE49CC6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122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8D08AB15-6E73-4BE1-AEB2-AFFD8C64F58F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60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7A9250F5-C785-4721-906A-826932937C45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30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1563D2AE-6A97-4B73-BE25-6FD1F3138029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14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93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6B541767-7C99-4B70-9EF7-5912CC19BC91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907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66488E96-A614-4EA7-8A3C-FB4CDB6B10C6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914400" y="746125"/>
            <a:ext cx="484505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40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459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65DE6822-58AA-4431-BB0A-BF0BBBD6F8E7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17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664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395C10B9-E335-47E6-831B-52C311F05468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70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24E1799D-1173-4421-AE80-5E237B7EB94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19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002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56B91126-DDC0-40A1-AA20-99DF5099EE7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15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EA5FACA1-4085-455A-8CDC-EEB08C441883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689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6DF1E433-7E3E-476B-8802-BAE519DC3D67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782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752238C6-E722-4B62-A4A0-E6FD50F374D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671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38480CF0-6CF7-4B66-85E6-7BAC37CC5B2C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328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D9909C94-CF6D-4D69-8E56-3264E40F53F7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24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95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FD36BF49-3095-4732-ACDA-A2943C704B41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69FFB25A-81E0-4111-8B93-A35C96181A10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4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12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8E705DAB-8A0A-49AE-AB43-F9EC67EA72DC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28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605364E5-85ED-44B0-9B6E-F668CC495F3B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82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0974A454-980A-422C-97DA-B1A61BA1426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68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CE5F02EC-A345-4B33-B345-B91155E1DBF6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61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D121566A-F359-4FDA-A110-1473B043AD24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9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14400" y="746125"/>
            <a:ext cx="484505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40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38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>
            <a:fillRect/>
          </a:stretch>
        </p:blipFill>
        <p:spPr bwMode="auto">
          <a:xfrm>
            <a:off x="0" y="0"/>
            <a:ext cx="990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53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3E0F-3D17-47E3-858F-0B0BEC58A7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51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CD146-4325-46B0-B845-79795EF14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37FB-A61F-435F-9A04-66EB463AB1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82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FCB7C-2C64-4098-8CFB-26B555D83F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85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95CA-CDED-47C4-A1E6-8BC04AD878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446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C2F7-4FE7-43C1-AF63-60EB92422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07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F105-26AE-4175-B751-BFCAC3A8C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1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1B32-570A-4551-AADF-102CA92910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66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CD92-2EAF-43E4-A2FC-252756FE3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02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D9C7-B026-41C3-A4BF-47EF7893DB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191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0855-5E4C-41EB-9C51-F1E9A4915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34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84EF-BE38-43BC-A883-8A8D6F975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65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09AD7-F00E-42E0-97BF-F40B966BDD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36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C46B3-3BBD-4DAC-8426-2539F86626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59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4288" y="6580188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11CC61-A196-457C-9B72-731CBBE96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5124" name="Rectangle 3079"/>
          <p:cNvSpPr>
            <a:spLocks noChangeArrowheads="1"/>
          </p:cNvSpPr>
          <p:nvPr/>
        </p:nvSpPr>
        <p:spPr bwMode="auto">
          <a:xfrm>
            <a:off x="1285875" y="2204864"/>
            <a:ext cx="733266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ru-RU" altLang="ru-RU" sz="2800" b="1" dirty="0"/>
          </a:p>
          <a:p>
            <a:pPr algn="ctr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4400" dirty="0" smtClean="0"/>
              <a:t>Правовое регулирование рекламы</a:t>
            </a:r>
            <a:endParaRPr lang="ru-RU" altLang="ru-RU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EFEC07F9-0F19-46E6-BDC1-293D8E7DD26B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10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54277" name="Rectangle 3079"/>
          <p:cNvSpPr>
            <a:spLocks noChangeArrowheads="1"/>
          </p:cNvSpPr>
          <p:nvPr/>
        </p:nvSpPr>
        <p:spPr bwMode="auto">
          <a:xfrm>
            <a:off x="309563" y="1071563"/>
            <a:ext cx="93583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 b="1" u="sng">
                <a:solidFill>
                  <a:srgbClr val="FF0000"/>
                </a:solidFill>
              </a:rPr>
              <a:t>Реклама запрещенного товара под видом другого товара</a:t>
            </a: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Недобросовестная реклама</a:t>
            </a:r>
          </a:p>
        </p:txBody>
      </p:sp>
      <p:pic>
        <p:nvPicPr>
          <p:cNvPr id="5427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444023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714625"/>
            <a:ext cx="444023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http://irecommend.ru.q5.r-99.com/sites/default/files/product-images/10297/5VxVDEM4KEfPKQL5izPI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r="3337" b="9952"/>
          <a:stretch>
            <a:fillRect/>
          </a:stretch>
        </p:blipFill>
        <p:spPr bwMode="auto">
          <a:xfrm>
            <a:off x="2936875" y="2032000"/>
            <a:ext cx="339566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9" descr="http://www.apteka84.kz/files/items/items_73356/4607097010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3"/>
          <a:stretch>
            <a:fillRect/>
          </a:stretch>
        </p:blipFill>
        <p:spPr bwMode="auto">
          <a:xfrm>
            <a:off x="-4763" y="2997200"/>
            <a:ext cx="2736851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F25196-CC99-4B47-8C6B-08A2CC6E9F7E}" type="slidenum">
              <a:rPr lang="ru-RU" altLang="ru-RU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600" smtClean="0">
              <a:solidFill>
                <a:schemeClr val="bg1"/>
              </a:solidFill>
            </a:endParaRPr>
          </a:p>
        </p:txBody>
      </p:sp>
      <p:sp>
        <p:nvSpPr>
          <p:cNvPr id="56325" name="Объект 2"/>
          <p:cNvSpPr>
            <a:spLocks noGrp="1"/>
          </p:cNvSpPr>
          <p:nvPr>
            <p:ph type="title"/>
          </p:nvPr>
        </p:nvSpPr>
        <p:spPr>
          <a:xfrm>
            <a:off x="438150" y="1301750"/>
            <a:ext cx="9540875" cy="1298575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tx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Реклама БАД «Редуксин ЛАЙТ» и БАД «Редуксин-ЛАЙТ Усиленная Формула»</a:t>
            </a:r>
            <a:r>
              <a:rPr lang="en-US" altLang="ru-RU" sz="2300" b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en-US" altLang="ru-RU" sz="2300" b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(ч. 8 ст. 24, п. 1 ч. 1 ст. 25, п. 3 ч. 2 ст. 5 Федерального закона «О рекламе»)</a:t>
            </a:r>
          </a:p>
        </p:txBody>
      </p:sp>
      <p:pic>
        <p:nvPicPr>
          <p:cNvPr id="56326" name="Picture 5" descr="http://sportwiki.to/images/a/a7/Redux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005263"/>
            <a:ext cx="44989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Недобросовестная реклама</a:t>
            </a:r>
          </a:p>
        </p:txBody>
      </p:sp>
      <p:sp>
        <p:nvSpPr>
          <p:cNvPr id="56328" name="Rectangle 3079"/>
          <p:cNvSpPr>
            <a:spLocks noChangeArrowheads="1"/>
          </p:cNvSpPr>
          <p:nvPr/>
        </p:nvSpPr>
        <p:spPr bwMode="auto">
          <a:xfrm>
            <a:off x="409575" y="944563"/>
            <a:ext cx="93583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 b="1" u="sng">
                <a:solidFill>
                  <a:srgbClr val="FF0000"/>
                </a:solidFill>
              </a:rPr>
              <a:t>Реклама запрещенного товара под видом другого товара</a:t>
            </a:r>
            <a:endParaRPr lang="ru-RU" alt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922C3F5D-89E9-4E5F-9ADE-771A6BB79D4F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12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0245" name="Rectangle 3079"/>
          <p:cNvSpPr>
            <a:spLocks noChangeArrowheads="1"/>
          </p:cNvSpPr>
          <p:nvPr/>
        </p:nvSpPr>
        <p:spPr bwMode="auto">
          <a:xfrm>
            <a:off x="166688" y="928688"/>
            <a:ext cx="97393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 b="1" u="sng" dirty="0">
                <a:solidFill>
                  <a:srgbClr val="0000FF"/>
                </a:solidFill>
                <a:latin typeface="Arial" charset="0"/>
              </a:rPr>
              <a:t>Недостоверная реклама</a:t>
            </a:r>
          </a:p>
          <a:p>
            <a:pPr eaLnBrk="1" hangingPunct="1">
              <a:defRPr/>
            </a:pPr>
            <a:endParaRPr lang="ru-RU" sz="1000" dirty="0">
              <a:latin typeface="Arial" charset="0"/>
            </a:endParaRPr>
          </a:p>
          <a:p>
            <a:pPr eaLnBrk="1" hangingPunct="1">
              <a:defRPr/>
            </a:pPr>
            <a:r>
              <a:rPr lang="ru-RU" sz="1800" dirty="0">
                <a:latin typeface="Arial" charset="0"/>
              </a:rPr>
              <a:t>Реклама, которая содержит </a:t>
            </a:r>
            <a:r>
              <a:rPr lang="ru-RU" sz="1800" dirty="0">
                <a:solidFill>
                  <a:srgbClr val="C00000"/>
                </a:solidFill>
                <a:latin typeface="Arial" charset="0"/>
              </a:rPr>
              <a:t>не соответствующие действительности сведения</a:t>
            </a:r>
            <a:r>
              <a:rPr lang="ru-RU" sz="1800" dirty="0">
                <a:latin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1) о преимуществах рекламируемого товара перед находящимися в обороте товарами, которые произведены другими изготовителями или реализуются другими продавцами;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2) о любых характеристиках товара, в том числе о его природе, составе, способе и дате изготовления, назначении, потребительских свойствах, об условиях применения товара, о месте его происхождения, наличии сертификата соответствия или декларации о соответствии, знаков соответствия и знаков обращения на рынке, сроках службы, сроках годности товара;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3) об ассортименте и о комплектации товаров, а также о возможности их приобретения в определенном месте или в течение определенного срока;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4) о стоимости или цене товара, порядке его оплаты, размере скидок, тарифов и других условиях приобретения товара;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5) об условиях доставки, обмена, ремонта и обслуживания товара;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6) о гарантийных обязательствах изготовителя или продавца товара;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7) об исключительных правах на результаты интеллектуальной деятельности и приравненные к ним средства индивидуализации юридического лица, средства индивидуализации товара;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8) о правах на использование официальных государственных символов (флагов, гербов, гимнов) и символов международных организаций;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9) об официальном или общественном признании, о получении медалей, призов, дипломов или иных наград;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10) о рекомендациях физических или юридических лиц относительно объекта рекламирования либо о его одобрении физическими или юридическими лицами;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11) о результатах исследований и испытаний;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12) о предоставлении дополнительных прав или преимуществ приобретателю рекламируемого товара;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13) о фактическом размере спроса на рекламируемый или иной товар;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14) об объеме производства или продажи рекламируемого или иного товара;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15) о правилах и сроках проведения стимулирующей лотереи, конкурса, игры или иного подобного мероприятия, в том числе о сроках окончания приема заявок на участие в нем, количестве призов или выигрышей по его результатам, сроках, месте и порядке их получения, а также об источнике информации о таком мероприятии;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16) о правилах и сроках проведения основанных на риске игр, пари, в том числе о количестве призов или выигрышей по результатам проведения основанных на риске игр, пари, сроках, месте и порядке получения призов или выигрышей по результатам проведения основанных на риске игр, пари, об их организаторе, а также об источнике информации об основанных на риске играх, пари;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17) об источнике информации, подлежащей раскрытию в соответствии с федеральными законами;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18) о месте, в котором до заключения договора об оказании услуг заинтересованные лица могут ознакомиться с информацией, которая должна быть предоставлена таким лицам в соответствии с федеральными законами или иными нормативными правовыми актами Российской Федерации;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19) о лице, обязавшемся по ценной бумаге;</a:t>
            </a:r>
          </a:p>
          <a:p>
            <a:pPr eaLnBrk="1" hangingPunct="1">
              <a:defRPr/>
            </a:pPr>
            <a:r>
              <a:rPr lang="ru-RU" sz="1050" dirty="0">
                <a:latin typeface="Arial" charset="0"/>
              </a:rPr>
              <a:t>20) об изготовителе или о продавце рекламируемого товара.</a:t>
            </a:r>
          </a:p>
          <a:p>
            <a:pPr eaLnBrk="1" hangingPunct="1">
              <a:defRPr/>
            </a:pPr>
            <a:endParaRPr lang="ru-RU" sz="2000" dirty="0">
              <a:latin typeface="Arial" charset="0"/>
            </a:endParaRPr>
          </a:p>
        </p:txBody>
      </p:sp>
      <p:sp>
        <p:nvSpPr>
          <p:cNvPr id="57350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Общие требования к рекламе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05F77AC6-3113-458F-8B0F-B8BB462DCC80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13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59397" name="Rectangle 3079"/>
          <p:cNvSpPr>
            <a:spLocks noChangeArrowheads="1"/>
          </p:cNvSpPr>
          <p:nvPr/>
        </p:nvSpPr>
        <p:spPr bwMode="auto">
          <a:xfrm>
            <a:off x="166688" y="928688"/>
            <a:ext cx="9739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0000FF"/>
                </a:solidFill>
              </a:rPr>
              <a:t>Недостоверная реклама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Общие требования к рекламе</a:t>
            </a:r>
          </a:p>
        </p:txBody>
      </p:sp>
      <p:pic>
        <p:nvPicPr>
          <p:cNvPr id="59399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997075"/>
            <a:ext cx="7507287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42A0D270-3065-4669-ADA2-EC6495CA15B2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14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2071688"/>
            <a:ext cx="3714750" cy="1571625"/>
          </a:xfrm>
          <a:prstGeom prst="roundRect">
            <a:avLst/>
          </a:prstGeom>
          <a:solidFill>
            <a:srgbClr val="FFFF66">
              <a:alpha val="51000"/>
            </a:srgbClr>
          </a:solidFill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побуждать к совершению противоправных действий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Общие требования к рекламе</a:t>
            </a:r>
          </a:p>
        </p:txBody>
      </p:sp>
      <p:sp>
        <p:nvSpPr>
          <p:cNvPr id="61447" name="TextBox 9"/>
          <p:cNvSpPr txBox="1">
            <a:spLocks noChangeArrowheads="1"/>
          </p:cNvSpPr>
          <p:nvPr/>
        </p:nvSpPr>
        <p:spPr bwMode="auto">
          <a:xfrm>
            <a:off x="381000" y="1143000"/>
            <a:ext cx="907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C00000"/>
                </a:solidFill>
              </a:rPr>
              <a:t>Реклама не должна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95938" y="2071688"/>
            <a:ext cx="3714750" cy="1500187"/>
          </a:xfrm>
          <a:prstGeom prst="roundRect">
            <a:avLst/>
          </a:prstGeom>
          <a:solidFill>
            <a:srgbClr val="FFFF66">
              <a:alpha val="51000"/>
            </a:srgbClr>
          </a:solidFill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призывать к насилию и жестокости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3875" y="4143375"/>
            <a:ext cx="3714750" cy="2071688"/>
          </a:xfrm>
          <a:prstGeom prst="roundRect">
            <a:avLst/>
          </a:prstGeom>
          <a:solidFill>
            <a:srgbClr val="FFFF66">
              <a:alpha val="51000"/>
            </a:srgbClr>
          </a:solidFill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иметь сходство с дорожными знаками или иным образом угрожать безопасности движения транспорта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67313" y="4143375"/>
            <a:ext cx="4214812" cy="2357438"/>
          </a:xfrm>
          <a:prstGeom prst="roundRect">
            <a:avLst/>
          </a:prstGeom>
          <a:solidFill>
            <a:srgbClr val="FFFF66">
              <a:alpha val="51000"/>
            </a:srgbClr>
          </a:solidFill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формировать негативное отношение к лицам, не пользующимся рекламируемыми товарами, или осуждать таких лиц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CBB8F2BD-0DD8-4BCE-91B1-B2D0D1C2433C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15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67313" y="1143000"/>
            <a:ext cx="4071937" cy="1285875"/>
          </a:xfrm>
          <a:prstGeom prst="roundRect">
            <a:avLst/>
          </a:prstGeom>
          <a:solidFill>
            <a:srgbClr val="FFFF66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Угрожать безопасности дорожного движения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Общие требования к рекламе</a:t>
            </a:r>
          </a:p>
        </p:txBody>
      </p:sp>
      <p:pic>
        <p:nvPicPr>
          <p:cNvPr id="63495" name="Picture 8" descr="http://img.advertology.ru/aimages/2012/04/28/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4762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0" descr="http://img.nk-time.com/uploads/2011-04-11/3347-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786063"/>
            <a:ext cx="53800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42893365-D515-42A5-8CD8-B416DA6EAA50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16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67250" y="1214438"/>
            <a:ext cx="4357688" cy="1143000"/>
          </a:xfrm>
          <a:prstGeom prst="roundRect">
            <a:avLst/>
          </a:prstGeom>
          <a:solidFill>
            <a:srgbClr val="FFFF66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Негативное отношение к лицам, не пользующимся рекламируемым товаром</a:t>
            </a: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Общие требования к рекламе</a:t>
            </a:r>
          </a:p>
        </p:txBody>
      </p:sp>
      <p:pic>
        <p:nvPicPr>
          <p:cNvPr id="65543" name="Picture 9" descr="http://files.adme.ru/files/news/part_1/14115/preview-300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493963"/>
            <a:ext cx="5238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716338"/>
            <a:ext cx="39560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C17928CB-1EDD-4333-B5CF-67B25CCEC173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17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8125" y="1709738"/>
            <a:ext cx="2554288" cy="2151062"/>
          </a:xfrm>
          <a:prstGeom prst="roundRect">
            <a:avLst/>
          </a:prstGeom>
          <a:solidFill>
            <a:srgbClr val="FFFF66">
              <a:alpha val="51000"/>
            </a:srgbClr>
          </a:solidFill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использование бранных слов, непристойных и оскорбительных образов, сравнений и выражений</a:t>
            </a:r>
          </a:p>
        </p:txBody>
      </p:sp>
      <p:sp>
        <p:nvSpPr>
          <p:cNvPr id="73734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Общие требования к рекламе</a:t>
            </a:r>
          </a:p>
        </p:txBody>
      </p:sp>
      <p:sp>
        <p:nvSpPr>
          <p:cNvPr id="73735" name="TextBox 9"/>
          <p:cNvSpPr txBox="1">
            <a:spLocks noChangeArrowheads="1"/>
          </p:cNvSpPr>
          <p:nvPr/>
        </p:nvSpPr>
        <p:spPr bwMode="auto">
          <a:xfrm>
            <a:off x="-352425" y="933450"/>
            <a:ext cx="907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C00000"/>
                </a:solidFill>
              </a:rPr>
              <a:t>В рекламе не допускается</a:t>
            </a:r>
          </a:p>
        </p:txBody>
      </p:sp>
      <p:sp>
        <p:nvSpPr>
          <p:cNvPr id="73736" name="TextBox 8"/>
          <p:cNvSpPr txBox="1">
            <a:spLocks noChangeArrowheads="1"/>
          </p:cNvSpPr>
          <p:nvPr/>
        </p:nvSpPr>
        <p:spPr bwMode="auto">
          <a:xfrm>
            <a:off x="141288" y="4068763"/>
            <a:ext cx="284321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tx1"/>
                </a:solidFill>
              </a:rPr>
              <a:t>в том числе в отношении пола, расы, национальности, профессии, социальной категории, возраста, языка человека и гражданина, официальных государственных символов (флагов, гербов, гимнов), религиозных символов, объектов культурного наследия (памятников истории и культуры) народов Российской Федерации, а также объектов культурного наследия, включенных в Список всемирного наследия</a:t>
            </a:r>
          </a:p>
        </p:txBody>
      </p:sp>
      <p:pic>
        <p:nvPicPr>
          <p:cNvPr id="73737" name="Picture 10" descr="T:\08_Реклама и недобросов.конкур\Общая\РЕКЛАМА\Экспертный совет ФАС\ЭС 25\Материалы\Сайт I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3752850"/>
            <a:ext cx="37020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4" t="20132" r="21758" b="18924"/>
          <a:stretch>
            <a:fillRect/>
          </a:stretch>
        </p:blipFill>
        <p:spPr bwMode="auto">
          <a:xfrm>
            <a:off x="5287963" y="1457325"/>
            <a:ext cx="42132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Экспертный совет при ФАС России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96CD97A7-DF68-43EC-8B7B-C3D9402AFEFE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18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75781" name="AutoShape 17"/>
          <p:cNvSpPr>
            <a:spLocks noChangeArrowheads="1"/>
          </p:cNvSpPr>
          <p:nvPr/>
        </p:nvSpPr>
        <p:spPr bwMode="auto">
          <a:xfrm>
            <a:off x="631825" y="981075"/>
            <a:ext cx="8713788" cy="1008063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tx1"/>
                </a:solidFill>
              </a:rPr>
              <a:t>Экспертный совет по применению законодательства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tx1"/>
                </a:solidFill>
              </a:rPr>
              <a:t>о рекламе при ФАС России</a:t>
            </a:r>
            <a:endParaRPr lang="ru-RU" altLang="ru-RU" sz="20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(создан в 2004 г.)</a:t>
            </a:r>
          </a:p>
        </p:txBody>
      </p:sp>
      <p:sp>
        <p:nvSpPr>
          <p:cNvPr id="75782" name="AutoShape 18"/>
          <p:cNvSpPr>
            <a:spLocks noChangeArrowheads="1"/>
          </p:cNvSpPr>
          <p:nvPr/>
        </p:nvSpPr>
        <p:spPr bwMode="auto">
          <a:xfrm>
            <a:off x="415925" y="2420938"/>
            <a:ext cx="1944688" cy="15128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Представители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гос.органов</a:t>
            </a:r>
            <a:r>
              <a:rPr lang="ru-RU" altLang="ru-RU" sz="160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(ФАС России,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иные министерства,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 ведомства)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75783" name="AutoShape 19"/>
          <p:cNvSpPr>
            <a:spLocks noChangeArrowheads="1"/>
          </p:cNvSpPr>
          <p:nvPr/>
        </p:nvSpPr>
        <p:spPr bwMode="auto">
          <a:xfrm>
            <a:off x="2649538" y="2420938"/>
            <a:ext cx="2520950" cy="15128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Представители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объединений,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ассоциаций</a:t>
            </a:r>
            <a:r>
              <a:rPr lang="ru-RU" altLang="ru-RU" sz="160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(рекламодатели,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рекламораспространители)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75784" name="AutoShape 20"/>
          <p:cNvSpPr>
            <a:spLocks noChangeArrowheads="1"/>
          </p:cNvSpPr>
          <p:nvPr/>
        </p:nvSpPr>
        <p:spPr bwMode="auto">
          <a:xfrm>
            <a:off x="5529263" y="2420938"/>
            <a:ext cx="1800225" cy="15128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Представители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СМИ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75785" name="AutoShape 21"/>
          <p:cNvSpPr>
            <a:spLocks noChangeArrowheads="1"/>
          </p:cNvSpPr>
          <p:nvPr/>
        </p:nvSpPr>
        <p:spPr bwMode="auto">
          <a:xfrm>
            <a:off x="7616825" y="2420938"/>
            <a:ext cx="1800225" cy="15128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Эксперты 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отдельных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областях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(лингвисты,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социологи,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рекламисты и пр.)</a:t>
            </a:r>
          </a:p>
        </p:txBody>
      </p:sp>
      <p:sp>
        <p:nvSpPr>
          <p:cNvPr id="75786" name="Text Box 22"/>
          <p:cNvSpPr txBox="1">
            <a:spLocks noChangeArrowheads="1"/>
          </p:cNvSpPr>
          <p:nvPr/>
        </p:nvSpPr>
        <p:spPr bwMode="auto">
          <a:xfrm>
            <a:off x="631825" y="4365625"/>
            <a:ext cx="5761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>
                <a:solidFill>
                  <a:schemeClr val="tx1"/>
                </a:solidFill>
              </a:rPr>
              <a:t> вопросы этики в рекламе,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>
                <a:solidFill>
                  <a:schemeClr val="tx1"/>
                </a:solidFill>
              </a:rPr>
              <a:t> оценка восприятия рекламы потребителями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>
                <a:solidFill>
                  <a:schemeClr val="tx1"/>
                </a:solidFill>
              </a:rPr>
              <a:t> обсуждение изменений в Законе о рекламе</a:t>
            </a:r>
          </a:p>
        </p:txBody>
      </p:sp>
      <p:sp>
        <p:nvSpPr>
          <p:cNvPr id="75787" name="Line 23"/>
          <p:cNvSpPr>
            <a:spLocks noChangeShapeType="1"/>
          </p:cNvSpPr>
          <p:nvPr/>
        </p:nvSpPr>
        <p:spPr bwMode="auto">
          <a:xfrm flipH="1">
            <a:off x="1423988" y="1989138"/>
            <a:ext cx="792162" cy="4318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88" name="Line 24"/>
          <p:cNvSpPr>
            <a:spLocks noChangeShapeType="1"/>
          </p:cNvSpPr>
          <p:nvPr/>
        </p:nvSpPr>
        <p:spPr bwMode="auto">
          <a:xfrm flipH="1">
            <a:off x="3657600" y="1989138"/>
            <a:ext cx="574675" cy="4318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89" name="Line 25"/>
          <p:cNvSpPr>
            <a:spLocks noChangeShapeType="1"/>
          </p:cNvSpPr>
          <p:nvPr/>
        </p:nvSpPr>
        <p:spPr bwMode="auto">
          <a:xfrm>
            <a:off x="5889625" y="1989138"/>
            <a:ext cx="504825" cy="4318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90" name="Line 26"/>
          <p:cNvSpPr>
            <a:spLocks noChangeShapeType="1"/>
          </p:cNvSpPr>
          <p:nvPr/>
        </p:nvSpPr>
        <p:spPr bwMode="auto">
          <a:xfrm>
            <a:off x="8121650" y="1989138"/>
            <a:ext cx="504825" cy="4318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91" name="Oval 27"/>
          <p:cNvSpPr>
            <a:spLocks noChangeArrowheads="1"/>
          </p:cNvSpPr>
          <p:nvPr/>
        </p:nvSpPr>
        <p:spPr bwMode="auto">
          <a:xfrm>
            <a:off x="6321425" y="4797425"/>
            <a:ext cx="3455988" cy="1749425"/>
          </a:xfrm>
          <a:prstGeom prst="ellipse">
            <a:avLst/>
          </a:prstGeom>
          <a:noFill/>
          <a:ln w="381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экспертные советы созданы также при территориальных органах ФАС России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555DF2E-5D80-4502-AAFB-436D73F732C2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19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77828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8125" y="1928813"/>
            <a:ext cx="3857625" cy="3786187"/>
          </a:xfrm>
          <a:prstGeom prst="roundRect">
            <a:avLst/>
          </a:prstGeom>
          <a:solidFill>
            <a:srgbClr val="FFFF66">
              <a:alpha val="51000"/>
            </a:srgbClr>
          </a:solidFill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в которой отсутствует часть существенной информации о рекламируемом товаре, об условиях его приобретения или использования, если при этом искажается смысл информации и вводятся в заблуждение потребители рекламы</a:t>
            </a:r>
          </a:p>
        </p:txBody>
      </p:sp>
      <p:sp>
        <p:nvSpPr>
          <p:cNvPr id="77830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Общие требования к рекламе</a:t>
            </a:r>
          </a:p>
        </p:txBody>
      </p:sp>
      <p:sp>
        <p:nvSpPr>
          <p:cNvPr id="77831" name="TextBox 9"/>
          <p:cNvSpPr txBox="1">
            <a:spLocks noChangeArrowheads="1"/>
          </p:cNvSpPr>
          <p:nvPr/>
        </p:nvSpPr>
        <p:spPr bwMode="auto">
          <a:xfrm>
            <a:off x="381000" y="1143000"/>
            <a:ext cx="907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C00000"/>
                </a:solidFill>
              </a:rPr>
              <a:t>Не допускается реклама</a:t>
            </a:r>
          </a:p>
        </p:txBody>
      </p:sp>
      <p:sp>
        <p:nvSpPr>
          <p:cNvPr id="77832" name="TextBox 13"/>
          <p:cNvSpPr txBox="1">
            <a:spLocks noChangeArrowheads="1"/>
          </p:cNvSpPr>
          <p:nvPr/>
        </p:nvSpPr>
        <p:spPr bwMode="auto">
          <a:xfrm>
            <a:off x="4881563" y="22860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мелкий шрифт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u="sng">
                <a:solidFill>
                  <a:schemeClr val="tx1"/>
                </a:solidFill>
              </a:rPr>
              <a:t>Позиция ВАС РФ: </a:t>
            </a:r>
            <a:r>
              <a:rPr lang="ru-RU" altLang="ru-RU" sz="2400">
                <a:solidFill>
                  <a:schemeClr val="tx1"/>
                </a:solidFill>
              </a:rPr>
              <a:t>информация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не воспринимается</a:t>
            </a:r>
            <a:r>
              <a:rPr lang="ru-RU" altLang="ru-RU" sz="2400">
                <a:solidFill>
                  <a:schemeClr val="tx1"/>
                </a:solidFill>
              </a:rPr>
              <a:t> или плохо воспринимается потребителем (шрифт (кегль), цветовая гамма и тому подобное) </a:t>
            </a:r>
            <a:r>
              <a:rPr lang="ru-RU" altLang="ru-RU" sz="2400">
                <a:solidFill>
                  <a:srgbClr val="C00000"/>
                </a:solidFill>
              </a:rPr>
              <a:t>= отсутствует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EED06674-E48B-4B65-BB63-D2891DC99E3E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6" name="Rectangle 3079"/>
          <p:cNvSpPr>
            <a:spLocks noChangeArrowheads="1"/>
          </p:cNvSpPr>
          <p:nvPr/>
        </p:nvSpPr>
        <p:spPr bwMode="auto">
          <a:xfrm>
            <a:off x="238125" y="857250"/>
            <a:ext cx="9358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15000"/>
              </a:spcBef>
              <a:defRPr/>
            </a:pPr>
            <a:endParaRPr lang="ru-RU" b="1" dirty="0">
              <a:solidFill>
                <a:srgbClr val="333399"/>
              </a:solidFill>
              <a:latin typeface="Arial" charset="0"/>
            </a:endParaRPr>
          </a:p>
          <a:p>
            <a:pPr marL="742950" indent="-742950" eaLnBrk="1" hangingPunct="1">
              <a:lnSpc>
                <a:spcPct val="9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dirty="0">
                <a:latin typeface="Arial" charset="0"/>
              </a:rPr>
              <a:t>Федеральный закон от 13.03.2006 № 38-ФЗ «О рекламе»,</a:t>
            </a:r>
          </a:p>
          <a:p>
            <a:pPr marL="742950" indent="-742950" algn="just" eaLnBrk="1" hangingPunct="1">
              <a:lnSpc>
                <a:spcPct val="90000"/>
              </a:lnSpc>
              <a:spcBef>
                <a:spcPct val="15000"/>
              </a:spcBef>
              <a:buFontTx/>
              <a:buAutoNum type="arabicPeriod"/>
              <a:defRPr/>
            </a:pPr>
            <a:r>
              <a:rPr lang="ru-RU" dirty="0">
                <a:latin typeface="Arial" charset="0"/>
              </a:rPr>
              <a:t>Федеральный закон от 23.02.2013 №</a:t>
            </a:r>
            <a:r>
              <a:rPr lang="en-US" dirty="0">
                <a:latin typeface="Arial" charset="0"/>
              </a:rPr>
              <a:t> 15-</a:t>
            </a:r>
            <a:r>
              <a:rPr lang="ru-RU" dirty="0">
                <a:latin typeface="Arial" charset="0"/>
              </a:rPr>
              <a:t>ФЗ «Об охране здоровья граждан от воздействия окружающего табачного дыма и последствий потребления табака»,</a:t>
            </a:r>
          </a:p>
          <a:p>
            <a:pPr marL="742950" indent="-742950" algn="just" eaLnBrk="1" hangingPunct="1">
              <a:lnSpc>
                <a:spcPct val="90000"/>
              </a:lnSpc>
              <a:spcBef>
                <a:spcPct val="15000"/>
              </a:spcBef>
              <a:buFontTx/>
              <a:buAutoNum type="arabicPeriod"/>
              <a:defRPr/>
            </a:pPr>
            <a:r>
              <a:rPr lang="ru-RU" dirty="0">
                <a:latin typeface="Arial" charset="0"/>
              </a:rPr>
              <a:t> Федеральный закон от 07.06.2013 № 108-ФЗ «О подготовке и проведении в Российской Федерации чемпионата мира по футболу FIFA 2018 года, Кубка конфедераций FIFA 2017 года и внесении изменений в отдельные законодательные акты Российской Федерации»,</a:t>
            </a:r>
          </a:p>
          <a:p>
            <a:pPr marL="742950" indent="-742950" algn="just" eaLnBrk="1" hangingPunct="1">
              <a:lnSpc>
                <a:spcPct val="90000"/>
              </a:lnSpc>
              <a:spcBef>
                <a:spcPct val="15000"/>
              </a:spcBef>
              <a:buFontTx/>
              <a:buAutoNum type="arabicPeriod"/>
              <a:defRPr/>
            </a:pPr>
            <a:r>
              <a:rPr lang="ru-RU" dirty="0">
                <a:latin typeface="Arial" charset="0"/>
              </a:rPr>
              <a:t>Федеральный закон от 28.09.2010 № 244-ФЗ «Об инновационном центре «</a:t>
            </a:r>
            <a:r>
              <a:rPr lang="ru-RU" dirty="0" err="1">
                <a:latin typeface="Arial" charset="0"/>
              </a:rPr>
              <a:t>Сколково</a:t>
            </a:r>
            <a:r>
              <a:rPr lang="ru-RU" dirty="0">
                <a:latin typeface="Arial" charset="0"/>
              </a:rPr>
              <a:t>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742950" indent="-742950" algn="just" eaLnBrk="1" hangingPunct="1">
              <a:lnSpc>
                <a:spcPct val="90000"/>
              </a:lnSpc>
              <a:spcBef>
                <a:spcPct val="15000"/>
              </a:spcBef>
              <a:buFontTx/>
              <a:buAutoNum type="arabicPeriod"/>
              <a:defRPr/>
            </a:pPr>
            <a:r>
              <a:rPr lang="ru-RU" dirty="0">
                <a:latin typeface="Arial" charset="0"/>
              </a:rPr>
              <a:t>Кодекс Российской Федерации об административных правонарушениях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Законодательство о рекламе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79875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BC00480B-5B26-4A9D-B58D-D5B0CEC19FF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20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79876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8188" y="2143125"/>
            <a:ext cx="5929312" cy="3000375"/>
          </a:xfrm>
          <a:prstGeom prst="roundRect">
            <a:avLst/>
          </a:prstGeom>
          <a:solidFill>
            <a:srgbClr val="FFFF66">
              <a:alpha val="51000"/>
            </a:srgbClr>
          </a:solidFill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В рекламе товаров и иных объектов рекламирования стоимостные показатели должны быть указаны в рублях, а в случае необходимости </a:t>
            </a:r>
            <a:r>
              <a:rPr lang="ru-RU" dirty="0">
                <a:solidFill>
                  <a:srgbClr val="C00000"/>
                </a:solidFill>
              </a:rPr>
              <a:t>дополнительно</a:t>
            </a:r>
            <a:r>
              <a:rPr lang="ru-RU" dirty="0">
                <a:solidFill>
                  <a:schemeClr val="tx1"/>
                </a:solidFill>
              </a:rPr>
              <a:t> могут быть указаны в иностранной валюте</a:t>
            </a:r>
          </a:p>
        </p:txBody>
      </p:sp>
      <p:sp>
        <p:nvSpPr>
          <p:cNvPr id="79878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Общие требования к рекламе</a:t>
            </a:r>
          </a:p>
        </p:txBody>
      </p:sp>
      <p:sp>
        <p:nvSpPr>
          <p:cNvPr id="79879" name="TextBox 9"/>
          <p:cNvSpPr txBox="1">
            <a:spLocks noChangeArrowheads="1"/>
          </p:cNvSpPr>
          <p:nvPr/>
        </p:nvSpPr>
        <p:spPr bwMode="auto">
          <a:xfrm>
            <a:off x="381000" y="1143000"/>
            <a:ext cx="907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C00000"/>
                </a:solidFill>
              </a:rPr>
              <a:t>Цены в рекламе</a:t>
            </a:r>
          </a:p>
        </p:txBody>
      </p:sp>
      <p:pic>
        <p:nvPicPr>
          <p:cNvPr id="79880" name="Picture 11" descr="http://stk-infiniti.ru/uploads/images/rou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928813"/>
            <a:ext cx="14287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15" descr="http://img.readtiger.com/wkp/ru/Brazilian_cifran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14875"/>
            <a:ext cx="5619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7" descr="http://www.gomonews.com/wp-content/uploads/2009/07/eu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572125"/>
            <a:ext cx="714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21" descr="http://finsovet.org/wp-content/uploads/2013/04/%D1%8F%D0%BF%D0%BE%D0%BD%D1%81%D0%BA%D0%B0%D1%8F-%D0%B8%D0%B5%D0%BD%D0%B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4429125"/>
            <a:ext cx="612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733550" y="1066800"/>
            <a:ext cx="78406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898650" y="3429000"/>
            <a:ext cx="77581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ru-RU" sz="240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spcBef>
                <a:spcPts val="1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ru-RU" sz="2400">
              <a:solidFill>
                <a:srgbClr val="000000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Общие требования к рекламе</a:t>
            </a:r>
            <a:endParaRPr lang="ru-RU" altLang="ru-RU" sz="24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238375" y="1571625"/>
            <a:ext cx="739616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>
                <a:solidFill>
                  <a:srgbClr val="C00000"/>
                </a:solidFill>
              </a:rPr>
              <a:t>Указание возрастной категории в рекламе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chemeClr val="tx1"/>
                </a:solidFill>
              </a:rPr>
              <a:t>В рекламе </a:t>
            </a:r>
            <a:r>
              <a:rPr lang="ru-RU" altLang="ru-RU" sz="2000" b="1">
                <a:solidFill>
                  <a:srgbClr val="C00000"/>
                </a:solidFill>
              </a:rPr>
              <a:t>информационной продукции</a:t>
            </a:r>
            <a:r>
              <a:rPr lang="ru-RU" altLang="ru-RU" sz="2000">
                <a:solidFill>
                  <a:schemeClr val="tx1"/>
                </a:solidFill>
              </a:rPr>
              <a:t>, подлежащей классификации в соответствии с требованиями Федерального закона «О защите детей от информации, причиняющей вред их здоровью и развитию», </a:t>
            </a:r>
            <a:r>
              <a:rPr lang="ru-RU" altLang="ru-RU" sz="2000" b="1">
                <a:solidFill>
                  <a:srgbClr val="C00000"/>
                </a:solidFill>
              </a:rPr>
              <a:t>должна быть указана категория</a:t>
            </a:r>
            <a:r>
              <a:rPr lang="ru-RU" altLang="ru-RU" sz="2000">
                <a:solidFill>
                  <a:schemeClr val="tx1"/>
                </a:solidFill>
              </a:rPr>
              <a:t> данной информационной продукции.</a:t>
            </a:r>
            <a:r>
              <a:rPr lang="ru-RU" altLang="ru-RU" sz="2400">
                <a:solidFill>
                  <a:schemeClr val="tx1"/>
                </a:solidFill>
              </a:rPr>
              <a:t> </a:t>
            </a:r>
            <a:r>
              <a:rPr lang="ru-RU" altLang="ru-RU" sz="24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50841CC7-0050-44C0-B846-71678C7A1EC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21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81928" name="Rectangle 11"/>
          <p:cNvSpPr>
            <a:spLocks noChangeArrowheads="1"/>
          </p:cNvSpPr>
          <p:nvPr/>
        </p:nvSpPr>
        <p:spPr bwMode="auto">
          <a:xfrm>
            <a:off x="0" y="1052513"/>
            <a:ext cx="200025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4800" b="1">
                <a:solidFill>
                  <a:schemeClr val="hlink"/>
                </a:solidFill>
              </a:rPr>
              <a:t>0+</a:t>
            </a:r>
          </a:p>
          <a:p>
            <a:pPr algn="ctr" eaLnBrk="1" hangingPunct="1">
              <a:spcBef>
                <a:spcPct val="0"/>
              </a:spcBef>
              <a:spcAft>
                <a:spcPts val="200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4800" b="1">
                <a:solidFill>
                  <a:schemeClr val="hlink"/>
                </a:solidFill>
              </a:rPr>
              <a:t>6+</a:t>
            </a:r>
          </a:p>
          <a:p>
            <a:pPr algn="ctr" eaLnBrk="1" hangingPunct="1">
              <a:spcBef>
                <a:spcPct val="0"/>
              </a:spcBef>
              <a:spcAft>
                <a:spcPts val="200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4800" b="1">
                <a:solidFill>
                  <a:schemeClr val="hlink"/>
                </a:solidFill>
              </a:rPr>
              <a:t>12+</a:t>
            </a:r>
          </a:p>
          <a:p>
            <a:pPr algn="ctr" eaLnBrk="1" hangingPunct="1">
              <a:spcBef>
                <a:spcPct val="0"/>
              </a:spcBef>
              <a:spcAft>
                <a:spcPts val="200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4800" b="1">
                <a:solidFill>
                  <a:schemeClr val="hlink"/>
                </a:solidFill>
              </a:rPr>
              <a:t>16+</a:t>
            </a:r>
          </a:p>
          <a:p>
            <a:pPr algn="ctr" eaLnBrk="1" hangingPunct="1">
              <a:spcBef>
                <a:spcPct val="0"/>
              </a:spcBef>
              <a:spcAft>
                <a:spcPts val="200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4800" b="1">
                <a:solidFill>
                  <a:schemeClr val="hlink"/>
                </a:solidFill>
              </a:rPr>
              <a:t>18+</a:t>
            </a:r>
            <a:endParaRPr lang="en-US" altLang="ru-RU" sz="4800">
              <a:solidFill>
                <a:schemeClr val="hlink"/>
              </a:solidFill>
            </a:endParaRPr>
          </a:p>
        </p:txBody>
      </p:sp>
      <p:sp>
        <p:nvSpPr>
          <p:cNvPr id="81929" name="Oval 13"/>
          <p:cNvSpPr>
            <a:spLocks noChangeArrowheads="1"/>
          </p:cNvSpPr>
          <p:nvPr/>
        </p:nvSpPr>
        <p:spPr bwMode="auto">
          <a:xfrm>
            <a:off x="273050" y="981075"/>
            <a:ext cx="1368425" cy="9366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81930" name="Oval 14"/>
          <p:cNvSpPr>
            <a:spLocks noChangeArrowheads="1"/>
          </p:cNvSpPr>
          <p:nvPr/>
        </p:nvSpPr>
        <p:spPr bwMode="auto">
          <a:xfrm>
            <a:off x="273050" y="1989138"/>
            <a:ext cx="1439863" cy="86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81931" name="Oval 15"/>
          <p:cNvSpPr>
            <a:spLocks noChangeArrowheads="1"/>
          </p:cNvSpPr>
          <p:nvPr/>
        </p:nvSpPr>
        <p:spPr bwMode="auto">
          <a:xfrm>
            <a:off x="273050" y="2924175"/>
            <a:ext cx="1439863" cy="9366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81932" name="Oval 16"/>
          <p:cNvSpPr>
            <a:spLocks noChangeArrowheads="1"/>
          </p:cNvSpPr>
          <p:nvPr/>
        </p:nvSpPr>
        <p:spPr bwMode="auto">
          <a:xfrm>
            <a:off x="344488" y="3933825"/>
            <a:ext cx="1368425" cy="9350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81933" name="Oval 17"/>
          <p:cNvSpPr>
            <a:spLocks noChangeArrowheads="1"/>
          </p:cNvSpPr>
          <p:nvPr/>
        </p:nvSpPr>
        <p:spPr bwMode="auto">
          <a:xfrm>
            <a:off x="273050" y="4941888"/>
            <a:ext cx="1439863" cy="9350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81934" name="TextBox 13"/>
          <p:cNvSpPr txBox="1">
            <a:spLocks noChangeArrowheads="1"/>
          </p:cNvSpPr>
          <p:nvPr/>
        </p:nvSpPr>
        <p:spPr bwMode="auto">
          <a:xfrm>
            <a:off x="4381500" y="5214938"/>
            <a:ext cx="4572000" cy="1016000"/>
          </a:xfrm>
          <a:prstGeom prst="rect">
            <a:avLst/>
          </a:prstGeom>
          <a:solidFill>
            <a:srgbClr val="66CCFF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</a:rPr>
              <a:t>Сайт, как объект рекламирования,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</a:rPr>
              <a:t>требует маркировки, если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</a:rPr>
              <a:t>зарегистрирован как СМИ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83971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71C29C05-2819-4393-98C6-3ECC6185866D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22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83972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83973" name="Rectangle 3079"/>
          <p:cNvSpPr>
            <a:spLocks noChangeArrowheads="1"/>
          </p:cNvSpPr>
          <p:nvPr/>
        </p:nvSpPr>
        <p:spPr bwMode="auto">
          <a:xfrm>
            <a:off x="166688" y="1143000"/>
            <a:ext cx="973931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solidFill>
                  <a:schemeClr val="tx1"/>
                </a:solidFill>
              </a:rPr>
              <a:t>В целях защиты несовершеннолетних от злоупотреблений их доверием и недостатком опыта в рекламе не допускаются: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solidFill>
                  <a:schemeClr val="tx1"/>
                </a:solidFill>
              </a:rPr>
              <a:t>1) дискредитация родителей и воспитателей, подрыв доверия к ним у несовершеннолетних;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solidFill>
                  <a:schemeClr val="tx1"/>
                </a:solidFill>
              </a:rPr>
              <a:t>2) побуждение несовершеннолетних к тому, чтобы они убедили родителей или других лиц приобрести рекламируемый товар;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solidFill>
                  <a:schemeClr val="tx1"/>
                </a:solidFill>
              </a:rPr>
              <a:t>3) создание у несовершеннолетних искаженного представления о доступности товара для семьи с любым уровнем достатка;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solidFill>
                  <a:schemeClr val="tx1"/>
                </a:solidFill>
              </a:rPr>
              <a:t>4) создание у несовершеннолетних впечатления о том, что обладание рекламируемым товаром ставит их в предпочтительное положение перед их сверстниками;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solidFill>
                  <a:schemeClr val="tx1"/>
                </a:solidFill>
              </a:rPr>
              <a:t>5) формирование комплекса неполноценности у несовершеннолетних, не обладающих рекламируемым товаром;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solidFill>
                  <a:schemeClr val="tx1"/>
                </a:solidFill>
              </a:rPr>
              <a:t>6) показ несовершеннолетних в опасных ситуациях, включая ситуации, побуждающие к совершению действий, представляющих угрозу их жизни и (или) здоровью, в том числе к причинению вреда своему здоровью;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solidFill>
                  <a:schemeClr val="tx1"/>
                </a:solidFill>
              </a:rPr>
              <a:t>7) преуменьшение уровня необходимых для использования рекламируемого товара навыков у несовершеннолетних той возрастной группы, для которой этот товар предназначен;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solidFill>
                  <a:schemeClr val="tx1"/>
                </a:solidFill>
              </a:rPr>
              <a:t>8) формирование у несовершеннолетних комплекса неполноценности, связанного с их внешней непривлекательностью.</a:t>
            </a:r>
          </a:p>
        </p:txBody>
      </p:sp>
      <p:sp>
        <p:nvSpPr>
          <p:cNvPr id="83974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Защита несовершеннолетних в рекламе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86019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293A0D15-66A7-46AF-9960-E74A5A06AE94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23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86021" name="Rectangle 3079"/>
          <p:cNvSpPr>
            <a:spLocks noChangeArrowheads="1"/>
          </p:cNvSpPr>
          <p:nvPr/>
        </p:nvSpPr>
        <p:spPr bwMode="auto">
          <a:xfrm>
            <a:off x="595313" y="1071563"/>
            <a:ext cx="30718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800" b="1"/>
              <a:t>Реклама ЦУМа</a:t>
            </a:r>
            <a:endParaRPr lang="ru-RU" altLang="ru-RU" sz="2800">
              <a:solidFill>
                <a:srgbClr val="C00000"/>
              </a:solidFill>
            </a:endParaRPr>
          </a:p>
        </p:txBody>
      </p:sp>
      <p:sp>
        <p:nvSpPr>
          <p:cNvPr id="86022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Защита несовершеннолетних в рекламе</a:t>
            </a:r>
          </a:p>
        </p:txBody>
      </p:sp>
      <p:pic>
        <p:nvPicPr>
          <p:cNvPr id="86023" name="Picture 8" descr="http://www.prov.gorodpavlodar.kz/images/stories/Ot_portala/Prado_loh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14325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12" descr="http://www.prov.gorodpavlodar.kz/images/stories/Ot_portala/Prado_loh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16" descr="http://www.zevel.ru/pic/picture/6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39147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C99B5580-2059-4732-9208-A730C4CE8614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24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88068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88069" name="Rectangle 3079"/>
          <p:cNvSpPr>
            <a:spLocks noChangeArrowheads="1"/>
          </p:cNvSpPr>
          <p:nvPr/>
        </p:nvSpPr>
        <p:spPr bwMode="auto">
          <a:xfrm>
            <a:off x="595313" y="1143000"/>
            <a:ext cx="871537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Не допускается реклама: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1) товаров, производство и (или) </a:t>
            </a:r>
            <a:r>
              <a:rPr lang="ru-RU" altLang="ru-RU" sz="1600">
                <a:solidFill>
                  <a:srgbClr val="C00000"/>
                </a:solidFill>
              </a:rPr>
              <a:t>реализация которых запрещены</a:t>
            </a:r>
            <a:r>
              <a:rPr lang="ru-RU" altLang="ru-RU" sz="1600">
                <a:solidFill>
                  <a:schemeClr val="tx1"/>
                </a:solidFill>
              </a:rPr>
              <a:t> законодательством Российской Федерации;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2) </a:t>
            </a:r>
            <a:r>
              <a:rPr lang="ru-RU" altLang="ru-RU" sz="1600">
                <a:solidFill>
                  <a:srgbClr val="C00000"/>
                </a:solidFill>
              </a:rPr>
              <a:t>наркотических средств</a:t>
            </a:r>
            <a:r>
              <a:rPr lang="ru-RU" altLang="ru-RU" sz="1600">
                <a:solidFill>
                  <a:schemeClr val="tx1"/>
                </a:solidFill>
              </a:rPr>
              <a:t>, психотропных веществ и их прекурсоров, растений, содержащих наркотические средства или психотропные вещества либо их прекурсоры, и их частей, содержащих наркотические средства или психотропные вещества либо их прекурсоры;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3) </a:t>
            </a:r>
            <a:r>
              <a:rPr lang="ru-RU" altLang="ru-RU" sz="1600">
                <a:solidFill>
                  <a:srgbClr val="C00000"/>
                </a:solidFill>
              </a:rPr>
              <a:t>взрывчатых веществ </a:t>
            </a:r>
            <a:r>
              <a:rPr lang="ru-RU" altLang="ru-RU" sz="1600">
                <a:solidFill>
                  <a:schemeClr val="tx1"/>
                </a:solidFill>
              </a:rPr>
              <a:t>и материалов, за исключением пиротехнических изделий;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4) </a:t>
            </a:r>
            <a:r>
              <a:rPr lang="ru-RU" altLang="ru-RU" sz="1600">
                <a:solidFill>
                  <a:srgbClr val="C00000"/>
                </a:solidFill>
              </a:rPr>
              <a:t>органов и (или) тканей человека</a:t>
            </a:r>
            <a:r>
              <a:rPr lang="ru-RU" altLang="ru-RU" sz="1600">
                <a:solidFill>
                  <a:schemeClr val="tx1"/>
                </a:solidFill>
              </a:rPr>
              <a:t> в качестве объектов купли-продажи;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5) товаров, подлежащих </a:t>
            </a:r>
            <a:r>
              <a:rPr lang="ru-RU" altLang="ru-RU" sz="1600">
                <a:solidFill>
                  <a:srgbClr val="C00000"/>
                </a:solidFill>
              </a:rPr>
              <a:t>государственной регистрации</a:t>
            </a:r>
            <a:r>
              <a:rPr lang="ru-RU" altLang="ru-RU" sz="1600">
                <a:solidFill>
                  <a:schemeClr val="tx1"/>
                </a:solidFill>
              </a:rPr>
              <a:t>, в случае отсутствия такой регистрации;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6) товаров, подлежащих </a:t>
            </a:r>
            <a:r>
              <a:rPr lang="ru-RU" altLang="ru-RU" sz="1600">
                <a:solidFill>
                  <a:srgbClr val="C00000"/>
                </a:solidFill>
              </a:rPr>
              <a:t>обязательной сертификации </a:t>
            </a:r>
            <a:r>
              <a:rPr lang="ru-RU" altLang="ru-RU" sz="1600">
                <a:solidFill>
                  <a:schemeClr val="tx1"/>
                </a:solidFill>
              </a:rPr>
              <a:t>или иному обязательному подтверждению соответствия требованиям технических регламентов, в случае отсутствия такой сертификации или подтверждения такого соответствия;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7) товаров, на производство и (или) реализацию которых требуется </a:t>
            </a:r>
            <a:r>
              <a:rPr lang="ru-RU" altLang="ru-RU" sz="1600">
                <a:solidFill>
                  <a:srgbClr val="C00000"/>
                </a:solidFill>
              </a:rPr>
              <a:t>получение лицензий </a:t>
            </a:r>
            <a:r>
              <a:rPr lang="ru-RU" altLang="ru-RU" sz="1600">
                <a:solidFill>
                  <a:schemeClr val="tx1"/>
                </a:solidFill>
              </a:rPr>
              <a:t>или иных специальных разрешений, в случае отсутствия таких разрешений;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8) </a:t>
            </a:r>
            <a:r>
              <a:rPr lang="ru-RU" altLang="ru-RU" sz="1600">
                <a:solidFill>
                  <a:srgbClr val="C00000"/>
                </a:solidFill>
              </a:rPr>
              <a:t>табака, табачной продукции, табачных изделий и курительных принадлежностей</a:t>
            </a:r>
            <a:r>
              <a:rPr lang="ru-RU" altLang="ru-RU" sz="1600">
                <a:solidFill>
                  <a:schemeClr val="tx1"/>
                </a:solidFill>
              </a:rPr>
              <a:t>, в том числе трубок, кальянов, сигаретной бумаги, зажигалок;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9) </a:t>
            </a:r>
            <a:r>
              <a:rPr lang="ru-RU" altLang="ru-RU" sz="1600">
                <a:solidFill>
                  <a:srgbClr val="C00000"/>
                </a:solidFill>
              </a:rPr>
              <a:t>медицинских услуг по искусственному прерыванию беременности</a:t>
            </a:r>
            <a:r>
              <a:rPr lang="ru-RU" altLang="ru-RU" sz="1600">
                <a:solidFill>
                  <a:schemeClr val="tx1"/>
                </a:solidFill>
              </a:rPr>
              <a:t>.</a:t>
            </a:r>
            <a:endParaRPr lang="ru-RU" altLang="ru-RU" sz="1600">
              <a:solidFill>
                <a:srgbClr val="C00000"/>
              </a:solidFill>
            </a:endParaRPr>
          </a:p>
        </p:txBody>
      </p:sp>
      <p:sp>
        <p:nvSpPr>
          <p:cNvPr id="88070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Товары, реклама которых не допускается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ChangeArrowheads="1"/>
          </p:cNvSpPr>
          <p:nvPr/>
        </p:nvSpPr>
        <p:spPr bwMode="auto">
          <a:xfrm>
            <a:off x="809625" y="1285875"/>
            <a:ext cx="82804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Кто за какие статьи отвечает – в ст.38 Закона</a:t>
            </a:r>
            <a:r>
              <a:rPr lang="ru-RU" altLang="ru-RU" sz="2400" b="1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Часть 6: Рекламодатель отвечает за нарушение ч.2-8 ст.5, ст.6-9, ч.4-6 ст.10, ст.12,ч.3 ст.19, ч.2 и 6 ст.20, ч.1,3,5 ст.21, ст.24 и 25, ч.1 и 6 ст.26, ч.</a:t>
            </a:r>
            <a:r>
              <a:rPr lang="en-US" altLang="ru-RU" sz="2000">
                <a:solidFill>
                  <a:schemeClr val="tx1"/>
                </a:solidFill>
              </a:rPr>
              <a:t>1 </a:t>
            </a:r>
            <a:r>
              <a:rPr lang="ru-RU" altLang="ru-RU" sz="2000">
                <a:solidFill>
                  <a:schemeClr val="tx1"/>
                </a:solidFill>
              </a:rPr>
              <a:t>и 5 ст.27, ст.28-30.1.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Часть 7: Рекламораспространитель отвечает за нарушение п.3 ч.4, п.6 ч.5, ч.9,10,10.1 и 10,2 ст.5, ст.7-9, 12, 14-18, ч.2-4 и 9 ст.19, ч.2-6 ст.20, ч.2-5 ст.21, ч.7-9 ст.24, ст.25, ч.1-5 ст.26, ч.2 и 5 ст.27, ч.1,4,7,8, 11 и 13 ст.28, ч.1,3,4,6 и 8 ст.29, ч.1 и 2 ст.30.1.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Часть 8: Рекламопроизводитель несет ответственность за нарушение требований, указанных в частях 6 и 7 настоящей статьи, в случае, если будет доказано, что нарушение произошло по его вине.</a:t>
            </a:r>
          </a:p>
        </p:txBody>
      </p:sp>
      <p:sp>
        <p:nvSpPr>
          <p:cNvPr id="110595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Разграничение ответственности</a:t>
            </a: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10596" name="Номер слайда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58E41-3912-411B-82D4-E6E57CC4EB1C}" type="slidenum">
              <a:rPr lang="ru-RU" altLang="ru-RU" sz="1600" b="1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Штрафы (на юр.лиц)</a:t>
            </a: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11619" name="Номер слайда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F22491-3044-4EEC-A9C9-2269534A0354}" type="slidenum">
              <a:rPr lang="ru-RU" altLang="ru-RU" sz="1600" b="1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600" b="1" smtClean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050" y="1041400"/>
            <a:ext cx="2447925" cy="1016000"/>
          </a:xfrm>
          <a:prstGeom prst="roundRect">
            <a:avLst/>
          </a:prstGeom>
          <a:solidFill>
            <a:srgbClr val="FFABA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1"/>
                </a:solidFill>
              </a:rPr>
              <a:t>Общая норма</a:t>
            </a: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100 тыс. – 500 тыс.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3050" y="2338388"/>
            <a:ext cx="2500313" cy="1219200"/>
          </a:xfrm>
          <a:prstGeom prst="roundRect">
            <a:avLst/>
          </a:prstGeom>
          <a:solidFill>
            <a:srgbClr val="FFFF66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1"/>
                </a:solidFill>
              </a:rPr>
              <a:t>ТВ-реклама </a:t>
            </a:r>
            <a:r>
              <a:rPr lang="ru-RU" sz="1900" dirty="0">
                <a:solidFill>
                  <a:schemeClr val="tx1"/>
                </a:solidFill>
              </a:rPr>
              <a:t>(порядок и объем)</a:t>
            </a: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100 тыс. – 500 тыс.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6063" y="5226050"/>
            <a:ext cx="2500312" cy="1274763"/>
          </a:xfrm>
          <a:prstGeom prst="roundRect">
            <a:avLst/>
          </a:prstGeom>
          <a:solidFill>
            <a:srgbClr val="FFFF66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1"/>
                </a:solidFill>
              </a:rPr>
              <a:t>Печатная реклама </a:t>
            </a:r>
            <a:r>
              <a:rPr lang="ru-RU" sz="1900" dirty="0">
                <a:solidFill>
                  <a:schemeClr val="tx1"/>
                </a:solidFill>
              </a:rPr>
              <a:t>(объем)</a:t>
            </a: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40 тыс. – 100 тыс.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413" y="3803650"/>
            <a:ext cx="2500312" cy="1281113"/>
          </a:xfrm>
          <a:prstGeom prst="roundRect">
            <a:avLst/>
          </a:prstGeom>
          <a:solidFill>
            <a:srgbClr val="99FF33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1"/>
                </a:solidFill>
              </a:rPr>
              <a:t>ТВ-реклама </a:t>
            </a: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(где запрещено)</a:t>
            </a: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200 тыс. – 500 тыс.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4725" y="1041400"/>
            <a:ext cx="2500313" cy="1296988"/>
          </a:xfrm>
          <a:prstGeom prst="roundRect">
            <a:avLst/>
          </a:prstGeom>
          <a:solidFill>
            <a:srgbClr val="99FF33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Лекарства, </a:t>
            </a:r>
            <a:r>
              <a:rPr lang="ru-RU" sz="2000" dirty="0" err="1">
                <a:solidFill>
                  <a:schemeClr val="tx1"/>
                </a:solidFill>
              </a:rPr>
              <a:t>мед.услуги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БАДы</a:t>
            </a:r>
            <a:endParaRPr lang="ru-RU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200 тыс. – 500 тыс.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95688" y="2500313"/>
            <a:ext cx="2500312" cy="1144587"/>
          </a:xfrm>
          <a:prstGeom prst="roundRect">
            <a:avLst/>
          </a:prstGeom>
          <a:solidFill>
            <a:srgbClr val="99FF33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Табак, </a:t>
            </a:r>
            <a:r>
              <a:rPr lang="ru-RU" sz="2000" dirty="0" err="1">
                <a:solidFill>
                  <a:schemeClr val="tx1"/>
                </a:solidFill>
              </a:rPr>
              <a:t>таб.изд-я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кур.принадлеж-ти</a:t>
            </a:r>
            <a:endParaRPr lang="ru-RU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150 тыс. – 600 тыс.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688" y="3840163"/>
            <a:ext cx="2500312" cy="1173162"/>
          </a:xfrm>
          <a:prstGeom prst="roundRect">
            <a:avLst/>
          </a:prstGeom>
          <a:solidFill>
            <a:srgbClr val="66CC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100" dirty="0" err="1">
                <a:solidFill>
                  <a:schemeClr val="tx1"/>
                </a:solidFill>
              </a:rPr>
              <a:t>Рекл.конструкции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(без разрешения)</a:t>
            </a: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500 тыс. – 1 млн.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95688" y="5214938"/>
            <a:ext cx="2500312" cy="1285875"/>
          </a:xfrm>
          <a:prstGeom prst="roundRect">
            <a:avLst/>
          </a:prstGeom>
          <a:solidFill>
            <a:srgbClr val="FFFF66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Реклама сходная с </a:t>
            </a:r>
            <a:r>
              <a:rPr lang="ru-RU" sz="2000" dirty="0" err="1">
                <a:solidFill>
                  <a:schemeClr val="tx1"/>
                </a:solidFill>
              </a:rPr>
              <a:t>дор.знаками</a:t>
            </a:r>
            <a:r>
              <a:rPr lang="ru-RU" sz="2000" dirty="0">
                <a:solidFill>
                  <a:schemeClr val="tx1"/>
                </a:solidFill>
              </a:rPr>
              <a:t> или на </a:t>
            </a:r>
            <a:r>
              <a:rPr lang="ru-RU" sz="2000" dirty="0" err="1">
                <a:solidFill>
                  <a:schemeClr val="tx1"/>
                </a:solidFill>
              </a:rPr>
              <a:t>дор.знаках</a:t>
            </a:r>
            <a:endParaRPr lang="ru-RU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100 тыс. – 200 тыс.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10375" y="1047750"/>
            <a:ext cx="2500313" cy="922338"/>
          </a:xfrm>
          <a:prstGeom prst="roundRect">
            <a:avLst/>
          </a:prstGeom>
          <a:solidFill>
            <a:srgbClr val="66CC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 err="1">
                <a:solidFill>
                  <a:schemeClr val="tx1"/>
                </a:solidFill>
              </a:rPr>
              <a:t>Тран.средство</a:t>
            </a:r>
            <a:r>
              <a:rPr lang="ru-RU" sz="2000" dirty="0">
                <a:solidFill>
                  <a:schemeClr val="tx1"/>
                </a:solidFill>
              </a:rPr>
              <a:t> как </a:t>
            </a:r>
            <a:r>
              <a:rPr lang="ru-RU" sz="2000" dirty="0" err="1">
                <a:solidFill>
                  <a:schemeClr val="tx1"/>
                </a:solidFill>
              </a:rPr>
              <a:t>рекл.конструкция</a:t>
            </a:r>
            <a:endParaRPr lang="ru-RU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500 тыс. – 1 млн.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11963" y="2130425"/>
            <a:ext cx="2500312" cy="942975"/>
          </a:xfrm>
          <a:prstGeom prst="roundRect">
            <a:avLst/>
          </a:prstGeom>
          <a:solidFill>
            <a:srgbClr val="FFFF66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Реклама на спец.тр.средствах</a:t>
            </a: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50 тыс. – 200 тыс.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10375" y="3232150"/>
            <a:ext cx="2643188" cy="844550"/>
          </a:xfrm>
          <a:prstGeom prst="roundRect">
            <a:avLst/>
          </a:prstGeom>
          <a:solidFill>
            <a:srgbClr val="99FF33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Реклама на </a:t>
            </a:r>
            <a:r>
              <a:rPr lang="ru-RU" sz="1900" dirty="0" err="1">
                <a:solidFill>
                  <a:schemeClr val="tx1"/>
                </a:solidFill>
              </a:rPr>
              <a:t>тр.сред-вах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угрож.безоп-ти</a:t>
            </a:r>
            <a:endParaRPr lang="ru-RU" sz="19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200 тыс. – 500 тыс.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8963" y="4291013"/>
            <a:ext cx="2500312" cy="912812"/>
          </a:xfrm>
          <a:prstGeom prst="roundRect">
            <a:avLst/>
          </a:prstGeom>
          <a:solidFill>
            <a:srgbClr val="FFFF66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 err="1">
                <a:solidFill>
                  <a:schemeClr val="tx1"/>
                </a:solidFill>
              </a:rPr>
              <a:t>Звук.реклама</a:t>
            </a:r>
            <a:r>
              <a:rPr lang="ru-RU" sz="2200" dirty="0">
                <a:solidFill>
                  <a:schemeClr val="tx1"/>
                </a:solidFill>
              </a:rPr>
              <a:t> на транспорте</a:t>
            </a:r>
            <a:endParaRPr lang="ru-RU" sz="19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40 тыс. – 100 тыс.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24675" y="5338763"/>
            <a:ext cx="2500313" cy="1144587"/>
          </a:xfrm>
          <a:prstGeom prst="roundRect">
            <a:avLst/>
          </a:prstGeom>
          <a:solidFill>
            <a:srgbClr val="99FF33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Кредиты и займы</a:t>
            </a:r>
          </a:p>
          <a:p>
            <a:pPr algn="ctr" eaLnBrk="1" hangingPunct="1">
              <a:defRPr/>
            </a:pPr>
            <a:r>
              <a:rPr lang="ru-RU" sz="1900" dirty="0">
                <a:solidFill>
                  <a:schemeClr val="tx1"/>
                </a:solidFill>
              </a:rPr>
              <a:t>300 тыс. </a:t>
            </a:r>
            <a:r>
              <a:rPr lang="ru-RU" sz="1900">
                <a:solidFill>
                  <a:schemeClr val="tx1"/>
                </a:solidFill>
              </a:rPr>
              <a:t>– 800 </a:t>
            </a:r>
            <a:r>
              <a:rPr lang="ru-RU" sz="1900" dirty="0">
                <a:solidFill>
                  <a:schemeClr val="tx1"/>
                </a:solidFill>
              </a:rPr>
              <a:t>тыс.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DF080592-62FC-4853-984A-801F7ED1FCE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3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6" name="Rectangle 3079"/>
          <p:cNvSpPr>
            <a:spLocks noChangeArrowheads="1"/>
          </p:cNvSpPr>
          <p:nvPr/>
        </p:nvSpPr>
        <p:spPr bwMode="auto">
          <a:xfrm>
            <a:off x="166688" y="714375"/>
            <a:ext cx="9501187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15000"/>
              </a:spcBef>
              <a:defRPr/>
            </a:pPr>
            <a:endParaRPr lang="ru-RU" sz="2800" b="1" dirty="0">
              <a:solidFill>
                <a:srgbClr val="333399"/>
              </a:solidFill>
              <a:latin typeface="Arial" charset="0"/>
            </a:endParaRPr>
          </a:p>
          <a:p>
            <a:pPr marL="742950" indent="-742950" algn="just" eaLnBrk="1" hangingPunct="1">
              <a:lnSpc>
                <a:spcPct val="9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sz="1900" dirty="0">
                <a:latin typeface="Arial" charset="0"/>
              </a:rPr>
              <a:t>Правила рассмотрения антимонопольным органом дел, возбужденных по признакам нарушения законодательства Российской Федерации о рекламе, утвержденные постановлением Правительства РФ от 17.08.2006 № 508,</a:t>
            </a:r>
          </a:p>
          <a:p>
            <a:pPr marL="742950" indent="-742950" algn="just" eaLnBrk="1" hangingPunct="1">
              <a:lnSpc>
                <a:spcPct val="90000"/>
              </a:lnSpc>
              <a:spcBef>
                <a:spcPct val="15000"/>
              </a:spcBef>
              <a:buFontTx/>
              <a:buAutoNum type="arabicPeriod"/>
              <a:defRPr/>
            </a:pPr>
            <a:r>
              <a:rPr lang="ru-RU" sz="1900" dirty="0">
                <a:latin typeface="Arial" charset="0"/>
              </a:rPr>
              <a:t>Административный регламент Федеральной антимонопольной службы по исполнению государственной функции по рассмотрению дел, возбужденных по признакам нарушения законодательства Российской Федерации о рекламе, утвержденный приказом ФАС России от 23.11.2012 № 711/12,</a:t>
            </a:r>
          </a:p>
          <a:p>
            <a:pPr marL="742950" indent="-742950" algn="just" eaLnBrk="1" hangingPunct="1">
              <a:lnSpc>
                <a:spcPct val="90000"/>
              </a:lnSpc>
              <a:spcBef>
                <a:spcPct val="15000"/>
              </a:spcBef>
              <a:buFontTx/>
              <a:buAutoNum type="arabicPeriod"/>
              <a:defRPr/>
            </a:pPr>
            <a:r>
              <a:rPr lang="ru-RU" sz="1900" dirty="0">
                <a:latin typeface="Arial" charset="0"/>
              </a:rPr>
              <a:t>Федеральный закон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контроля»,</a:t>
            </a:r>
          </a:p>
          <a:p>
            <a:pPr marL="742950" indent="-742950" algn="just" eaLnBrk="1" hangingPunct="1">
              <a:lnSpc>
                <a:spcPct val="90000"/>
              </a:lnSpc>
              <a:spcBef>
                <a:spcPct val="15000"/>
              </a:spcBef>
              <a:buFontTx/>
              <a:buAutoNum type="arabicPeriod"/>
              <a:defRPr/>
            </a:pPr>
            <a:r>
              <a:rPr lang="ru-RU" sz="1900" dirty="0">
                <a:latin typeface="Arial" charset="0"/>
              </a:rPr>
              <a:t>Положение о государственном надзоре в области рекламы, утвержденное постановлением Правительства РФ от 20.12.2012 №1346,</a:t>
            </a:r>
          </a:p>
          <a:p>
            <a:pPr marL="742950" indent="-742950" algn="just" eaLnBrk="1" hangingPunct="1">
              <a:lnSpc>
                <a:spcPct val="90000"/>
              </a:lnSpc>
              <a:spcBef>
                <a:spcPct val="15000"/>
              </a:spcBef>
              <a:buFontTx/>
              <a:buAutoNum type="arabicPeriod"/>
              <a:defRPr/>
            </a:pPr>
            <a:r>
              <a:rPr lang="ru-RU" sz="1900" dirty="0">
                <a:latin typeface="Arial" charset="0"/>
              </a:rPr>
              <a:t>Административный регламент Федеральной антимонопольной службы по исполнению государственной функции по надзору за соблюдением законодательства о рекламе путем проведения проверок соблюдения законодательства Российской Федерации о рекламе, утвержденный приказом ФАС России от 04.06.2012 № 360</a:t>
            </a:r>
            <a:endParaRPr lang="ru-RU" sz="19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Законодательство о рекламе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Мораторий на проверки 2016-2018</a:t>
            </a:r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D80A8770-5224-4BA1-8286-36B70A8D6A9A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4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122238" y="2192338"/>
            <a:ext cx="9467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chemeClr val="tx1"/>
                </a:solidFill>
              </a:rPr>
              <a:t>часть 1 статьи 26.1: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hlink"/>
                </a:solidFill>
              </a:rPr>
              <a:t>с 1 января 2016 года по 31 декабря 2018 года </a:t>
            </a:r>
            <a:r>
              <a:rPr lang="ru-RU" altLang="ru-RU" sz="1800">
                <a:solidFill>
                  <a:schemeClr val="tx1"/>
                </a:solidFill>
              </a:rPr>
              <a:t>не проводятся </a:t>
            </a:r>
            <a:r>
              <a:rPr lang="ru-RU" altLang="ru-RU" sz="1800" b="1">
                <a:solidFill>
                  <a:schemeClr val="hlink"/>
                </a:solidFill>
              </a:rPr>
              <a:t>плановые</a:t>
            </a:r>
            <a:r>
              <a:rPr lang="ru-RU" altLang="ru-RU" sz="1800">
                <a:solidFill>
                  <a:schemeClr val="tx1"/>
                </a:solidFill>
              </a:rPr>
              <a:t> проверки в отношении юридических лиц, индивидуальных предпринимателей, отнесенных к субъектам </a:t>
            </a:r>
            <a:r>
              <a:rPr lang="ru-RU" altLang="ru-RU" sz="1800" b="1">
                <a:solidFill>
                  <a:schemeClr val="hlink"/>
                </a:solidFill>
              </a:rPr>
              <a:t>малого предпринимательства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128588" y="928688"/>
            <a:ext cx="9594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Изменения в Федеральный закон от 26.12.2008 № 294-ФЗ </a:t>
            </a:r>
            <a:r>
              <a:rPr lang="ru-RU" altLang="ru-RU" sz="1800" b="1"/>
  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  <a:endParaRPr lang="ru-RU" altLang="ru-RU" sz="1800" b="1" u="sng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16600" y="1916113"/>
            <a:ext cx="3906838" cy="412750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C00000"/>
                </a:solidFill>
              </a:rPr>
              <a:t>Вступили в силу с 14.07.2015</a:t>
            </a:r>
          </a:p>
        </p:txBody>
      </p:sp>
      <p:sp>
        <p:nvSpPr>
          <p:cNvPr id="3" name="Овал 2"/>
          <p:cNvSpPr/>
          <p:nvPr/>
        </p:nvSpPr>
        <p:spPr>
          <a:xfrm>
            <a:off x="5626100" y="3151188"/>
            <a:ext cx="4105275" cy="854075"/>
          </a:xfrm>
          <a:prstGeom prst="ellipse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chemeClr val="tx1"/>
                </a:solidFill>
              </a:rPr>
              <a:t>В том числе проверки в сфере рекламы</a:t>
            </a:r>
          </a:p>
        </p:txBody>
      </p:sp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109538" y="3871913"/>
            <a:ext cx="66309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>
                <a:solidFill>
                  <a:schemeClr val="tx1"/>
                </a:solidFill>
              </a:rPr>
              <a:t>На проведение внеплановых проверок в сфере рекламы данный запрет не распространяется.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>
                <a:solidFill>
                  <a:schemeClr val="tx1"/>
                </a:solidFill>
              </a:rPr>
              <a:t>На лиц, не подпадающих под критерии субъектов малого предпринимательства, указанный запрет не распространяется.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>
                <a:solidFill>
                  <a:schemeClr val="tx1"/>
                </a:solidFill>
              </a:rPr>
              <a:t>Если такое лицо было включено в план проведения проверок в сфере рекламы, оно подлежит исключению из плана по соответствующему заявлению лица.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>
                <a:solidFill>
                  <a:schemeClr val="tx1"/>
                </a:solidFill>
              </a:rPr>
              <a:t>Если плановая проверка в сфере рекламы начата в отношении субъекта малого предпринимательства, такая проверка подлежит прекращению, если лицо подтверждает отнесение к субъекту малого предпринимательства.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Предупреждения для малого и среднего бизнеса</a:t>
            </a:r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14089BA7-2AC3-46FB-9DD5-356EE8AAA5D6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5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122238" y="2192338"/>
            <a:ext cx="94678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ru-RU" altLang="ru-RU" sz="1400"/>
              <a:t>Являющимся субъектами малого и среднего предпринимательства лицам, осуществляющим предпринимательскую деятельность без образования юридического лица, и юридическим лицам, а также их работникам за впервые совершенное административное правонарушение, выявленное в ходе осуществления государственного контроля (надзора), муниципального контроля, в случаях, если назначение административного наказания в виде предупреждения не предусмотрено соответствующей статьей раздела II настоящего Кодекса или закона субъекта Российской Федерации об административных правонарушениях, </a:t>
            </a:r>
            <a:r>
              <a:rPr lang="ru-RU" altLang="ru-RU" sz="1400" b="1" u="sng">
                <a:solidFill>
                  <a:srgbClr val="FF0000"/>
                </a:solidFill>
              </a:rPr>
              <a:t>административное наказание в виде административного штрафа подлежит замене на предупреждение </a:t>
            </a:r>
            <a:r>
              <a:rPr lang="ru-RU" altLang="ru-RU" sz="1400"/>
              <a:t>при наличии обстоятельств, предусмотренных частью 2 статьи 3.4 настоящего Кодекса, за исключением случаев, предусмотренных частью 2 настоящей статьи.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128588" y="928688"/>
            <a:ext cx="9594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Статья 4.1.1 Кодекса Российской Федерации об административных правонарушениях (</a:t>
            </a:r>
            <a:r>
              <a:rPr lang="ru-RU" altLang="ru-RU" sz="2000"/>
              <a:t>введена Федеральным законом от 03.07.2016 №316-ФЗ</a:t>
            </a:r>
            <a:r>
              <a:rPr lang="ru-RU" altLang="ru-RU" sz="2000" b="1"/>
              <a:t>)</a:t>
            </a:r>
            <a:endParaRPr lang="ru-RU" altLang="ru-RU" sz="1800" b="1" u="sng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525" y="1716088"/>
            <a:ext cx="3906838" cy="412750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C00000"/>
                </a:solidFill>
              </a:rPr>
              <a:t>Вступила в силу с 04.07.2016</a:t>
            </a:r>
          </a:p>
        </p:txBody>
      </p:sp>
      <p:sp>
        <p:nvSpPr>
          <p:cNvPr id="3" name="Овал 2"/>
          <p:cNvSpPr/>
          <p:nvPr/>
        </p:nvSpPr>
        <p:spPr>
          <a:xfrm>
            <a:off x="5713413" y="4106863"/>
            <a:ext cx="4105275" cy="854075"/>
          </a:xfrm>
          <a:prstGeom prst="ellipse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chemeClr val="tx1"/>
                </a:solidFill>
              </a:rPr>
              <a:t>В том числе ст. 14.3 КоАП (реклама)</a:t>
            </a:r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142875" y="4632325"/>
            <a:ext cx="89138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>
                <a:solidFill>
                  <a:schemeClr val="tx1"/>
                </a:solidFill>
              </a:rPr>
              <a:t>Субъект малого и среднего предпринимательства.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>
                <a:solidFill>
                  <a:schemeClr val="tx1"/>
                </a:solidFill>
              </a:rPr>
              <a:t>Правонарушение впервые.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>
                <a:solidFill>
                  <a:schemeClr val="tx1"/>
                </a:solidFill>
              </a:rPr>
              <a:t>Нет причинения вреда или возникновения угрозы причинения вреда жизни и здоровью людей, объектам животного и растительного мира, окружающей среде, объектам культурного наследия (памятникам истории и культуры) народов Российской Федерации, безопасности государства, угрозы чрезвычайных ситуаций природного и техногенного характера, а также при отсутствии имущественного ущерба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FF875C16-A461-4121-BC4E-4C03C2B0E6D9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6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7413" name="Rectangle 3079"/>
          <p:cNvSpPr>
            <a:spLocks noChangeArrowheads="1"/>
          </p:cNvSpPr>
          <p:nvPr/>
        </p:nvSpPr>
        <p:spPr bwMode="auto">
          <a:xfrm>
            <a:off x="309563" y="1071563"/>
            <a:ext cx="935831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>
                <a:solidFill>
                  <a:schemeClr val="tx1"/>
                </a:solidFill>
              </a:rPr>
              <a:t>Ст. 3 Федерального закона «О рекламе»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Основные понятия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2952750" y="2071688"/>
            <a:ext cx="3071813" cy="8572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</a:rPr>
              <a:t>Реклама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5313" y="3143250"/>
            <a:ext cx="2928937" cy="642938"/>
          </a:xfrm>
          <a:prstGeom prst="roundRect">
            <a:avLst/>
          </a:prstGeom>
          <a:solidFill>
            <a:srgbClr val="D8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Информация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4286250"/>
            <a:ext cx="2857500" cy="642938"/>
          </a:xfrm>
          <a:prstGeom prst="roundRect">
            <a:avLst/>
          </a:prstGeom>
          <a:solidFill>
            <a:srgbClr val="D8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Распространение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750" y="5500688"/>
            <a:ext cx="2928938" cy="785812"/>
          </a:xfrm>
          <a:prstGeom prst="roundRect">
            <a:avLst/>
          </a:prstGeom>
          <a:solidFill>
            <a:srgbClr val="D8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Неопределенный круг лиц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10250" y="3071813"/>
            <a:ext cx="2928938" cy="785812"/>
          </a:xfrm>
          <a:prstGeom prst="roundRect">
            <a:avLst/>
          </a:prstGeom>
          <a:solidFill>
            <a:srgbClr val="D8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Объект рекламирования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81688" y="4286250"/>
            <a:ext cx="2928937" cy="1071563"/>
          </a:xfrm>
          <a:prstGeom prst="roundRect">
            <a:avLst/>
          </a:prstGeom>
          <a:solidFill>
            <a:srgbClr val="D8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Формирование/ поддержание интереса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81688" y="5643563"/>
            <a:ext cx="2928937" cy="785812"/>
          </a:xfrm>
          <a:prstGeom prst="roundRect">
            <a:avLst/>
          </a:prstGeom>
          <a:solidFill>
            <a:srgbClr val="D8C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Продвижение на рынке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E885C322-C8D7-4613-9EEE-D09AE6664FB0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7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9461" name="Rectangle 3079"/>
          <p:cNvSpPr>
            <a:spLocks noChangeArrowheads="1"/>
          </p:cNvSpPr>
          <p:nvPr/>
        </p:nvSpPr>
        <p:spPr bwMode="auto">
          <a:xfrm>
            <a:off x="309563" y="1071563"/>
            <a:ext cx="93583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>
                <a:solidFill>
                  <a:schemeClr val="tx1"/>
                </a:solidFill>
              </a:rPr>
              <a:t>ст. 2 Федерального закона «О рекламе»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ru-RU" altLang="ru-RU" sz="100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 b="1" u="sng">
                <a:solidFill>
                  <a:schemeClr val="tx1"/>
                </a:solidFill>
              </a:rPr>
              <a:t>НЕ Реклама</a:t>
            </a:r>
            <a:endParaRPr lang="ru-RU" altLang="ru-RU" sz="2400" u="sng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Основные понятия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238125" y="2428875"/>
            <a:ext cx="2786063" cy="1214438"/>
          </a:xfrm>
          <a:prstGeom prst="ellipse">
            <a:avLst/>
          </a:prstGeom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Политическая реклама</a:t>
            </a:r>
          </a:p>
        </p:txBody>
      </p:sp>
      <p:sp>
        <p:nvSpPr>
          <p:cNvPr id="9" name="Овал 8"/>
          <p:cNvSpPr/>
          <p:nvPr/>
        </p:nvSpPr>
        <p:spPr>
          <a:xfrm>
            <a:off x="809625" y="4214813"/>
            <a:ext cx="2786063" cy="1214437"/>
          </a:xfrm>
          <a:prstGeom prst="ellipse">
            <a:avLst/>
          </a:prstGeom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Справочные сведения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524250" y="3071813"/>
            <a:ext cx="2786063" cy="1214437"/>
          </a:xfrm>
          <a:prstGeom prst="ellipse">
            <a:avLst/>
          </a:prstGeom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Обязательная информация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6738938" y="2357438"/>
            <a:ext cx="2786062" cy="1214437"/>
          </a:xfrm>
          <a:prstGeom prst="ellipse">
            <a:avLst/>
          </a:prstGeom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Информация на товаре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6310313" y="4143375"/>
            <a:ext cx="3214687" cy="1214438"/>
          </a:xfrm>
          <a:prstGeom prst="ellipse">
            <a:avLst/>
          </a:prstGeom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Некоммерческие объявления физ. и юр.лиц</a:t>
            </a:r>
          </a:p>
        </p:txBody>
      </p:sp>
      <p:sp>
        <p:nvSpPr>
          <p:cNvPr id="13" name="Овал 12"/>
          <p:cNvSpPr/>
          <p:nvPr/>
        </p:nvSpPr>
        <p:spPr>
          <a:xfrm>
            <a:off x="3381375" y="5143500"/>
            <a:ext cx="3214688" cy="1357313"/>
          </a:xfrm>
          <a:prstGeom prst="ellipse">
            <a:avLst/>
          </a:prstGeom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Органично интегрированная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85406A63-A63C-44B3-AD60-95B9217DF85A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8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50181" name="Rectangle 3079"/>
          <p:cNvSpPr>
            <a:spLocks noChangeArrowheads="1"/>
          </p:cNvSpPr>
          <p:nvPr/>
        </p:nvSpPr>
        <p:spPr bwMode="auto">
          <a:xfrm>
            <a:off x="309563" y="1071563"/>
            <a:ext cx="935831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0000FF"/>
                </a:solidFill>
              </a:rPr>
              <a:t>Недобросовестная реклама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1) содержит </a:t>
            </a:r>
            <a:r>
              <a:rPr lang="ru-RU" altLang="ru-RU" sz="2000">
                <a:solidFill>
                  <a:srgbClr val="C00000"/>
                </a:solidFill>
              </a:rPr>
              <a:t>некорректные сравнения</a:t>
            </a:r>
            <a:r>
              <a:rPr lang="ru-RU" altLang="ru-RU" sz="2000">
                <a:solidFill>
                  <a:schemeClr val="tx1"/>
                </a:solidFill>
              </a:rPr>
              <a:t> рекламируемого товара с находящимися в обороте товарами, которые произведены другими изготовителями или реализуются другими продавцами;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2) </a:t>
            </a:r>
            <a:r>
              <a:rPr lang="ru-RU" altLang="ru-RU" sz="2000">
                <a:solidFill>
                  <a:srgbClr val="C00000"/>
                </a:solidFill>
              </a:rPr>
              <a:t>порочит </a:t>
            </a:r>
            <a:r>
              <a:rPr lang="ru-RU" altLang="ru-RU" sz="2000">
                <a:solidFill>
                  <a:schemeClr val="tx1"/>
                </a:solidFill>
              </a:rPr>
              <a:t>честь, достоинство или деловую репутацию лица, в том числе конкурента;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3) представляет собой </a:t>
            </a:r>
            <a:r>
              <a:rPr lang="ru-RU" altLang="ru-RU" sz="2000">
                <a:solidFill>
                  <a:srgbClr val="C00000"/>
                </a:solidFill>
              </a:rPr>
              <a:t>рекламу товара, реклама которого запрещена </a:t>
            </a:r>
            <a:r>
              <a:rPr lang="ru-RU" altLang="ru-RU" sz="2000">
                <a:solidFill>
                  <a:schemeClr val="tx1"/>
                </a:solidFill>
              </a:rPr>
              <a:t>данным способом, в данное время или в данном месте, если она осуществляется </a:t>
            </a:r>
            <a:r>
              <a:rPr lang="ru-RU" altLang="ru-RU" sz="2000">
                <a:solidFill>
                  <a:srgbClr val="C00000"/>
                </a:solidFill>
              </a:rPr>
              <a:t>под видом рекламы другого товара</a:t>
            </a:r>
            <a:r>
              <a:rPr lang="ru-RU" altLang="ru-RU" sz="2000">
                <a:solidFill>
                  <a:schemeClr val="tx1"/>
                </a:solidFill>
              </a:rPr>
              <a:t>, товарный знак или знак обслуживания которого тождествен или сходен до степени смешения с товарным знаком или знаком обслуживания товара, в отношении рекламы которого установлены соответствующие требования и ограничения, а также под видом рекламы изготовителя или продавца такого товара;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4) является </a:t>
            </a:r>
            <a:r>
              <a:rPr lang="ru-RU" altLang="ru-RU" sz="2000">
                <a:solidFill>
                  <a:srgbClr val="C00000"/>
                </a:solidFill>
              </a:rPr>
              <a:t>актом недобросовестной конкуренции </a:t>
            </a:r>
            <a:r>
              <a:rPr lang="ru-RU" altLang="ru-RU" sz="2000">
                <a:solidFill>
                  <a:schemeClr val="tx1"/>
                </a:solidFill>
              </a:rPr>
              <a:t>в соответствии с антимонопольным законодательством</a:t>
            </a:r>
          </a:p>
        </p:txBody>
      </p:sp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Общие требования к рекламе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602A49F0-D8A1-4F34-BC2F-58C9D98D1F9A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9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52229" name="Rectangle 3079"/>
          <p:cNvSpPr>
            <a:spLocks noChangeArrowheads="1"/>
          </p:cNvSpPr>
          <p:nvPr/>
        </p:nvSpPr>
        <p:spPr bwMode="auto">
          <a:xfrm>
            <a:off x="4833938" y="1008063"/>
            <a:ext cx="4787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 b="1" u="sng">
                <a:solidFill>
                  <a:srgbClr val="FF0000"/>
                </a:solidFill>
              </a:rPr>
              <a:t>Некорректное сравнение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1095375" y="142875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Недобросовестная реклама</a:t>
            </a:r>
          </a:p>
        </p:txBody>
      </p:sp>
      <p:pic>
        <p:nvPicPr>
          <p:cNvPr id="5223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t="20418" r="2574" b="21732"/>
          <a:stretch>
            <a:fillRect/>
          </a:stretch>
        </p:blipFill>
        <p:spPr bwMode="auto">
          <a:xfrm>
            <a:off x="128588" y="5280025"/>
            <a:ext cx="50958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008063"/>
            <a:ext cx="3046413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528763"/>
            <a:ext cx="41211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Box 1"/>
          <p:cNvSpPr txBox="1">
            <a:spLocks noChangeArrowheads="1"/>
          </p:cNvSpPr>
          <p:nvPr/>
        </p:nvSpPr>
        <p:spPr bwMode="auto">
          <a:xfrm>
            <a:off x="5205413" y="4695825"/>
            <a:ext cx="45005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     Эксперты отмечают, что различие в степени отстирывания белья визуально воспринимается только при разнице 2 единицы по шкале SRI (индекс удаления пятен).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     По большинству видов пятен по шкале SRI разница между результатами стиральных порошков Ariel, AOS, Persil в обоих исследованиях ЗАО «НИЦБЫТХИМ» не превосходит 2 единиц.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17883</TotalTime>
  <Words>2448</Words>
  <Application>Microsoft Office PowerPoint</Application>
  <PresentationFormat>Лист A4 (210x297 мм)</PresentationFormat>
  <Paragraphs>278</Paragraphs>
  <Slides>26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Реклама БАД «Редуксин ЛАЙТ» и БАД «Редуксин-ЛАЙТ Усиленная Формула» (ч. 8 ст. 24, п. 1 ч. 1 ст. 25, п. 3 ч. 2 ст. 5 Федерального закона «О рекламе»)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Лопачук Н. В.</cp:lastModifiedBy>
  <cp:revision>574</cp:revision>
  <cp:lastPrinted>2017-10-31T12:46:12Z</cp:lastPrinted>
  <dcterms:created xsi:type="dcterms:W3CDTF">2011-05-31T12:12:04Z</dcterms:created>
  <dcterms:modified xsi:type="dcterms:W3CDTF">2017-12-19T09:18:37Z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