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17" r:id="rId2"/>
    <p:sldId id="418" r:id="rId3"/>
    <p:sldId id="421" r:id="rId4"/>
    <p:sldId id="431" r:id="rId5"/>
    <p:sldId id="430" r:id="rId6"/>
    <p:sldId id="432" r:id="rId7"/>
    <p:sldId id="433" r:id="rId8"/>
    <p:sldId id="434" r:id="rId9"/>
    <p:sldId id="428" r:id="rId10"/>
    <p:sldId id="429" r:id="rId11"/>
    <p:sldId id="437" r:id="rId12"/>
    <p:sldId id="425" r:id="rId13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8080"/>
    <a:srgbClr val="008000"/>
    <a:srgbClr val="333399"/>
    <a:srgbClr val="FF0066"/>
    <a:srgbClr val="FF33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5F1426-CA3C-494B-8691-072722D832E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8BAB2F-F11D-4313-82B0-3095C334E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55697C-3EB7-4F3A-A91E-DDCC7FC87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5A1E-FBBD-4048-BF84-A3FBCA1D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B9A0-0473-46FF-9406-5B1517E8C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1359-E6FB-4D6A-841E-D9E0279F1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F5D3-F425-4F0D-9401-876BC3D4A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EAF6-7D23-4F16-AF94-AEB540B15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0DA6-50B8-4196-88C1-39C29A65B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A231D-44D4-44C4-AFFA-1F9D5C7E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BB653-0820-444F-8087-E8F81396D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863B6-FA95-4AAB-9866-0E8CC045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3CB97-C120-47ED-AAED-A9C4EED0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CCF8E-AF13-43A1-9806-8B05DC271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3E33-122D-4182-A807-0B44FD9AE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183F-5E0A-4501-93B6-9EF0F3C4F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D0FAD-403E-4350-A2BD-FB94EF70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51F3EC-A66A-4BE2-9CA3-0D6792286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800" b="1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95288" y="2143125"/>
            <a:ext cx="8320087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«Обеспечение конкурентной среды, в рамках предоставления государственной поддержки сельхозтоваропроизводителям Псковской области »</a:t>
            </a:r>
            <a:endParaRPr lang="ru-RU" sz="3200" b="1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>
                <a:solidFill>
                  <a:srgbClr val="008080"/>
                </a:solidFill>
                <a:cs typeface="Times New Roman" pitchFamily="18" charset="0"/>
              </a:rPr>
              <a:t>Управление Федеральной антимонопольной службы по Псковской области</a:t>
            </a:r>
          </a:p>
          <a:p>
            <a:pPr algn="r"/>
            <a:endParaRPr lang="ru-RU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b="1">
              <a:solidFill>
                <a:srgbClr val="0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Предложения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- Приведение в соответствие с требований федерального законодательства порядков предоставления субсидий;</a:t>
            </a:r>
          </a:p>
          <a:p>
            <a:pPr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Издание нормативно-правовых актов в соответствии с ст.78 Бюджетного Кодекса;</a:t>
            </a:r>
          </a:p>
          <a:p>
            <a:pPr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Разработка критериев отбора заявок совместно с ассоциациями фермеров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Предложения фермеров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- Обязательное проживание по месту ведения КФХ</a:t>
            </a:r>
          </a:p>
          <a:p>
            <a:pPr algn="ctr"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Обязательное проведение экспертизы бизнес-планов</a:t>
            </a:r>
          </a:p>
          <a:p>
            <a:pPr algn="ctr"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Сумма гранта не должна меняться в меньшую сторону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1400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  <a:ea typeface="ＭＳ Ｐゴシック"/>
                <a:cs typeface="ＭＳ Ｐゴシック"/>
              </a:rPr>
              <a:t>Спасибо за внимание</a:t>
            </a:r>
            <a:r>
              <a:rPr lang="en-US" sz="2400" b="1" smtClean="0">
                <a:latin typeface="Times New Roman" pitchFamily="18" charset="0"/>
                <a:ea typeface="ＭＳ Ｐゴシック"/>
                <a:cs typeface="ＭＳ Ｐゴシック"/>
              </a:rPr>
              <a:t>!</a:t>
            </a:r>
            <a:endParaRPr lang="ru-RU" sz="24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2400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</a:pPr>
            <a:endParaRPr lang="ru-RU" sz="1400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Управление Федеральной 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антимонопольной службы 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по Псковской области</a:t>
            </a:r>
          </a:p>
          <a:p>
            <a:pPr algn="ctr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ea typeface="ＭＳ Ｐゴシック"/>
                <a:cs typeface="ＭＳ Ｐゴシック"/>
              </a:rPr>
              <a:t>Адрес: 180017, г. Псков, ул. Кузнецкая, д. 13 </a:t>
            </a:r>
          </a:p>
          <a:p>
            <a:pPr algn="ctr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Телефон/факс: 8(8112)66-55-53</a:t>
            </a:r>
            <a:b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</a:b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E-mail:to60@fas.</a:t>
            </a:r>
            <a:r>
              <a:rPr lang="en-US" sz="2000" b="1" smtClean="0">
                <a:latin typeface="Times New Roman" pitchFamily="18" charset="0"/>
                <a:ea typeface="ＭＳ Ｐゴシック"/>
                <a:cs typeface="ＭＳ Ｐゴシック"/>
              </a:rPr>
              <a:t>gov.ru</a:t>
            </a:r>
            <a:r>
              <a:rPr lang="ru-RU" sz="2000" b="1" smtClean="0"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</a:p>
          <a:p>
            <a:pPr algn="r">
              <a:lnSpc>
                <a:spcPct val="80000"/>
              </a:lnSpc>
            </a:pPr>
            <a:endParaRPr lang="ru-RU" sz="2000" b="1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 algn="r">
              <a:lnSpc>
                <a:spcPct val="80000"/>
              </a:lnSpc>
            </a:pPr>
            <a:r>
              <a:rPr lang="ru-RU" sz="1400" smtClean="0">
                <a:ea typeface="ＭＳ Ｐゴシック"/>
                <a:cs typeface="ＭＳ Ｐゴシック"/>
              </a:rPr>
              <a:t> </a:t>
            </a:r>
            <a:endParaRPr lang="ru-RU" sz="1000" smtClean="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4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81987" cy="503237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Цель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0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Цель</a:t>
            </a:r>
            <a:r>
              <a:rPr lang="ru-RU" sz="40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–снятие административных барьеров при предоставлении государственной поддержки крестьянским (фермерским) хозяйствам области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017297-34CA-4BF9-8BDD-4BD5CFAC818B}" type="slidenum">
              <a:rPr lang="ru-RU" smtClean="0">
                <a:latin typeface="Arial" charset="0"/>
                <a:ea typeface="ＭＳ Ｐゴシック"/>
                <a:cs typeface="ＭＳ Ｐゴシック"/>
              </a:rPr>
              <a:pPr/>
              <a:t>2</a:t>
            </a:fld>
            <a:endParaRPr 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algn="r"/>
            <a:r>
              <a:rPr lang="ru-RU" sz="2800" smtClean="0">
                <a:latin typeface="Times New Roman" pitchFamily="18" charset="0"/>
                <a:ea typeface="ＭＳ Ｐゴシック"/>
                <a:cs typeface="ＭＳ Ｐゴシック"/>
              </a:rPr>
              <a:t>Государственная поддержка - это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Государственная поддержка крестьянских (фермерских) хозяйств (субсидии)</a:t>
            </a:r>
            <a:r>
              <a:rPr lang="ru-RU" sz="28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- средства, передаваемые из бюджета субъекта Российской Федерации или местного бюджета на счет главы крестьянского (фермерского) хозяйства, для софинансирования его затрат, в целях создания и развития на территории сельских поселений и межселенных территориях субъекта Российской Федерации крестьянского (фермерского) хозяйства</a:t>
            </a:r>
            <a:r>
              <a:rPr lang="ru-RU" sz="2800" smtClean="0"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84F12F-0ED4-48EE-89F3-A4AFECF22F0B}" type="slidenum">
              <a:rPr lang="ru-RU" smtClean="0">
                <a:latin typeface="Arial" charset="0"/>
                <a:ea typeface="ＭＳ Ｐゴシック"/>
                <a:cs typeface="ＭＳ Ｐゴシック"/>
              </a:rPr>
              <a:pPr/>
              <a:t>3</a:t>
            </a:fld>
            <a:endParaRPr 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31800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Федеральное законодательство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ea typeface="ＭＳ Ｐゴシック"/>
                <a:cs typeface="ＭＳ Ｐゴシック"/>
              </a:rPr>
              <a:t>Постановление Правительства РФ от 28.02.2012 № 166 «…. Поддержка начинающих фермеров…..»;</a:t>
            </a:r>
          </a:p>
          <a:p>
            <a:pPr algn="ctr"/>
            <a:r>
              <a:rPr lang="ru-RU" smtClean="0">
                <a:latin typeface="Times New Roman" pitchFamily="18" charset="0"/>
                <a:ea typeface="ＭＳ Ｐゴシック"/>
                <a:cs typeface="ＭＳ Ｐゴシック"/>
              </a:rPr>
              <a:t>Постановление Правительства РФ от 28.02.2012 № 165 «…. Поддержка семейных ферм…..»;</a:t>
            </a:r>
          </a:p>
          <a:p>
            <a:pPr algn="ctr"/>
            <a:r>
              <a:rPr lang="ru-RU" smtClean="0">
                <a:latin typeface="Times New Roman" pitchFamily="18" charset="0"/>
                <a:ea typeface="ＭＳ Ｐゴシック"/>
                <a:cs typeface="ＭＳ Ｐゴシック"/>
              </a:rPr>
              <a:t>Приказы Минсельхоза от 22.03.2012 № 197, от 22.03.2012 № 195</a:t>
            </a:r>
          </a:p>
          <a:p>
            <a:endParaRPr lang="ru-RU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r>
              <a:rPr lang="ru-RU" sz="2800" smtClean="0">
                <a:ea typeface="ＭＳ Ｐゴシック"/>
                <a:cs typeface="ＭＳ Ｐゴシック"/>
              </a:rPr>
              <a:t>Региональное законодательство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ru-RU" sz="3000" smtClean="0">
                <a:ea typeface="ＭＳ Ｐゴシック"/>
                <a:cs typeface="ＭＳ Ｐゴシック"/>
              </a:rPr>
              <a:t>Постановление Администрации области от 11.04.2013 № 161 «Об утверждении Госпрограммы развитие сельского хозяйства …..»</a:t>
            </a:r>
          </a:p>
          <a:p>
            <a:pPr algn="ctr"/>
            <a:r>
              <a:rPr lang="ru-RU" sz="3000" smtClean="0">
                <a:ea typeface="ＭＳ Ｐゴシック"/>
                <a:cs typeface="ＭＳ Ｐゴシック"/>
              </a:rPr>
              <a:t>Постановления Администрации области от 25.06.2012 № 296, от 25.06.2012 № 295 «О порядках предоставления грантов……»</a:t>
            </a:r>
          </a:p>
          <a:p>
            <a:pPr algn="ctr"/>
            <a:r>
              <a:rPr lang="ru-RU" sz="3000" smtClean="0">
                <a:ea typeface="ＭＳ Ｐゴシック"/>
                <a:cs typeface="ＭＳ Ｐゴシック"/>
              </a:rPr>
              <a:t>Приказы Управления с/х от 27.03.2015 №61, № 62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algn="r"/>
            <a:r>
              <a:rPr lang="ru-RU" sz="2800" smtClean="0">
                <a:ea typeface="ＭＳ Ｐゴシック"/>
                <a:cs typeface="ＭＳ Ｐゴシック"/>
              </a:rPr>
              <a:t>Проблемы предоставления субсидий КФХ в субъектах РФ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Ограничение количество участников конкурса (отбора) </a:t>
            </a:r>
            <a:r>
              <a:rPr lang="ru-RU" b="1" smtClean="0">
                <a:ea typeface="ＭＳ Ｐゴシック"/>
                <a:cs typeface="ＭＳ Ｐゴシック"/>
              </a:rPr>
              <a:t>путем: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Определение приоритетного вида деятельности (отсутствие экономического обоснования)– мясо, молоко и т.д.;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mtClean="0">
              <a:ea typeface="ＭＳ Ｐゴシック"/>
              <a:cs typeface="ＭＳ Ｐゴシック"/>
            </a:endParaRP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mtClean="0">
                <a:ea typeface="ＭＳ Ｐゴシック"/>
                <a:cs typeface="ＭＳ Ｐゴシック"/>
              </a:rPr>
              <a:t>Членства в сельскохозяйственных кооперативах.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algn="r"/>
            <a:r>
              <a:rPr lang="ru-RU" sz="2600" smtClean="0">
                <a:latin typeface="Times New Roman" pitchFamily="18" charset="0"/>
                <a:ea typeface="ＭＳ Ｐゴシック"/>
                <a:cs typeface="ＭＳ Ｐゴシック"/>
              </a:rPr>
              <a:t>Положительный примеры субъектов РФ, в части положений о предоставлении субсидий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>
                <a:ea typeface="ＭＳ Ｐゴシック"/>
                <a:cs typeface="ＭＳ Ｐゴシック"/>
              </a:rPr>
              <a:t>Новгородская область</a:t>
            </a:r>
          </a:p>
          <a:p>
            <a:pPr algn="ctr">
              <a:buFontTx/>
              <a:buNone/>
            </a:pPr>
            <a:endParaRPr lang="ru-RU" sz="1600" b="1" smtClean="0">
              <a:ea typeface="ＭＳ Ｐゴシック"/>
              <a:cs typeface="ＭＳ Ｐゴシック"/>
            </a:endParaRP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«отбор»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«больше баллов, раньше подал - победитель»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«перечень документов соответствует условиям отбора»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«Нормативно-правовой акт субъекта»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algn="r"/>
            <a:r>
              <a:rPr lang="ru-RU" sz="2600" smtClean="0">
                <a:latin typeface="Times New Roman" pitchFamily="18" charset="0"/>
                <a:ea typeface="ＭＳ Ｐゴシック"/>
                <a:cs typeface="ＭＳ Ｐゴシック"/>
              </a:rPr>
              <a:t>Положительный примеры субъектов РФ, в части положений о предоставлении субсидий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>
                <a:ea typeface="ＭＳ Ｐゴシック"/>
                <a:cs typeface="ＭＳ Ｐゴシック"/>
              </a:rPr>
              <a:t>Ульяновская область</a:t>
            </a:r>
          </a:p>
          <a:p>
            <a:pPr algn="ctr">
              <a:buFontTx/>
              <a:buNone/>
            </a:pPr>
            <a:endParaRPr lang="ru-RU" sz="1400" b="1" smtClean="0">
              <a:ea typeface="ＭＳ Ｐゴシック"/>
              <a:cs typeface="ＭＳ Ｐゴシック"/>
            </a:endParaRP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«действия Конкурсной комиссии четко прописаны»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«больше баллов - победитель»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«перечень документов соответствует условиям отбора»</a:t>
            </a:r>
          </a:p>
          <a:p>
            <a:pPr algn="ctr">
              <a:buFontTx/>
              <a:buNone/>
            </a:pPr>
            <a:r>
              <a:rPr lang="ru-RU" smtClean="0">
                <a:ea typeface="ＭＳ Ｐゴシック"/>
                <a:cs typeface="ＭＳ Ｐゴシック"/>
              </a:rPr>
              <a:t>+ «нормативно-правовой акт субъекта»</a:t>
            </a:r>
          </a:p>
          <a:p>
            <a:pPr algn="ctr">
              <a:buFontTx/>
              <a:buNone/>
            </a:pPr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r>
              <a:rPr lang="ru-RU" sz="2800" smtClean="0">
                <a:ea typeface="ＭＳ Ｐゴシック"/>
                <a:cs typeface="ＭＳ Ｐゴシック"/>
              </a:rPr>
              <a:t>Проблемы предоставления государственной поддержки КФХ в Псковской области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ea typeface="ＭＳ Ｐゴシック"/>
                <a:cs typeface="ＭＳ Ｐゴシック"/>
              </a:rPr>
              <a:t>Отсутствие методики оценки заявок </a:t>
            </a:r>
          </a:p>
          <a:p>
            <a:pPr algn="ctr"/>
            <a:r>
              <a:rPr lang="ru-RU" smtClean="0">
                <a:ea typeface="ＭＳ Ｐゴシック"/>
                <a:cs typeface="ＭＳ Ｐゴシック"/>
              </a:rPr>
              <a:t>Отсутствие «прозрачной» процедуры проведения конкурса;</a:t>
            </a:r>
          </a:p>
          <a:p>
            <a:pPr algn="ctr"/>
            <a:r>
              <a:rPr lang="ru-RU" smtClean="0">
                <a:ea typeface="ＭＳ Ｐゴシック"/>
                <a:cs typeface="ＭＳ Ｐゴシック"/>
              </a:rPr>
              <a:t>Наличие противоречащих друг другу требований в нормативно-правовом акте</a:t>
            </a:r>
          </a:p>
          <a:p>
            <a:pPr algn="ctr"/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21701</TotalTime>
  <Words>319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Calibri</vt:lpstr>
      <vt:lpstr>Times New Roman</vt:lpstr>
      <vt:lpstr>Оформление по умолчанию</vt:lpstr>
      <vt:lpstr>Оформление по умолчанию</vt:lpstr>
      <vt:lpstr>Слайд 1</vt:lpstr>
      <vt:lpstr>Цель</vt:lpstr>
      <vt:lpstr>Государственная поддержка - это</vt:lpstr>
      <vt:lpstr>Федеральное законодательство</vt:lpstr>
      <vt:lpstr>Региональное законодательство</vt:lpstr>
      <vt:lpstr>Проблемы предоставления субсидий КФХ в субъектах РФ</vt:lpstr>
      <vt:lpstr>Положительный примеры субъектов РФ, в части положений о предоставлении субсидий</vt:lpstr>
      <vt:lpstr>Положительный примеры субъектов РФ, в части положений о предоставлении субсидий</vt:lpstr>
      <vt:lpstr>Проблемы предоставления государственной поддержки КФХ в Псковской области</vt:lpstr>
      <vt:lpstr>Предложения </vt:lpstr>
      <vt:lpstr>Предложения фермеров </vt:lpstr>
      <vt:lpstr>Слайд 12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to60-Boiko</cp:lastModifiedBy>
  <cp:revision>1756</cp:revision>
  <cp:lastPrinted>2010-03-02T18:14:00Z</cp:lastPrinted>
  <dcterms:created xsi:type="dcterms:W3CDTF">2010-09-23T12:59:34Z</dcterms:created>
  <dcterms:modified xsi:type="dcterms:W3CDTF">2015-10-16T08:04:59Z</dcterms:modified>
</cp:coreProperties>
</file>